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22"/>
  </p:notesMasterIdLst>
  <p:sldIdLst>
    <p:sldId id="256" r:id="rId2"/>
    <p:sldId id="257" r:id="rId3"/>
    <p:sldId id="289" r:id="rId4"/>
    <p:sldId id="258" r:id="rId5"/>
    <p:sldId id="260" r:id="rId6"/>
    <p:sldId id="261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75" r:id="rId17"/>
    <p:sldId id="287" r:id="rId18"/>
    <p:sldId id="286" r:id="rId19"/>
    <p:sldId id="285" r:id="rId20"/>
    <p:sldId id="28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E63"/>
    <a:srgbClr val="ED694B"/>
    <a:srgbClr val="EA522E"/>
    <a:srgbClr val="6BA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5772" autoAdjust="0"/>
  </p:normalViewPr>
  <p:slideViewPr>
    <p:cSldViewPr snapToGrid="0">
      <p:cViewPr>
        <p:scale>
          <a:sx n="51" d="100"/>
          <a:sy n="51" d="100"/>
        </p:scale>
        <p:origin x="1926" y="1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44ADB-16CA-4773-BEC7-D9B47EA227A4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AE5D8-A79A-4A61-AE99-1416BD48E2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4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371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7F939-0637-6CE9-8F0D-05FD4B352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39CBD57-25BE-6A82-32AE-02EB274E27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0B0305F-DAA7-2436-B44F-40AFB84F37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B0CE15-E824-AB8E-3FA3-9979C4F12B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179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6D53C-B3BE-B3BE-5C50-6CDF53551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5B678ED-B6DC-A6AB-350F-92FE96C0EC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6EF1F89-6B2D-3D79-64FE-A1508ED1CC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0062F3-6C54-0C56-FF73-E1CC3E1723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095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617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18417-12A5-A991-920E-61A4F144C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51D2E90-FA96-10EE-E7AC-3E8C978AF0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F685E05-A555-383E-4482-03A970C470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6F3678-7DCB-7016-FC2D-9F637E014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610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C89AD-A3D7-CA0A-584E-15B27001F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5150F13-FBAD-A7BF-5C30-4C765B6D2D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85CAD14-9B98-C3F2-C46B-C99F98F4DB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2A12F3-BADB-200E-7C72-1C7F78CD77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6535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5B382-987F-1A40-9243-E6F48CC7E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6C7EFF4-1C68-9868-C4E5-A64DF620CB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CAEE7B6-3F64-3BC9-DA4A-C74B6B40E6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477860-851F-7058-9D85-F4DA83EDB3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18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481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794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53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2CCA4-2455-D081-DD3D-9B294E4E1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E92D77E-4E04-6AE9-7FF2-BCFB976170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C6F8979-1F10-B425-D5DC-C71DCD411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94E8F6-5A0D-F155-134B-E288E55109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431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044B8-19FA-C8B6-476B-E9719E750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26BD266-4569-8DB8-2904-C0117B7A51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CFCE7D6-1203-E846-E2FA-2C0BEE8C8A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9195B78-573E-287E-C965-32A691978A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551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70E62-2F4B-E817-5684-D059A16D4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6554BAC-B883-BB0B-D54E-E80BC2A8DB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3FCB052-D5C3-E3B5-E27D-2C183A1643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7AD238-C25B-778E-60A2-8CCAC2C9D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020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4CE82-19BB-FCBD-66A1-612A800DA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E02A1FF-AF75-177F-BE99-EEF51555A3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7172401-7FEE-07AC-8830-E4F96CC204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4E1F38-474D-0DD2-40C6-A388A84D88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336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183AB-E263-1ADD-5468-BDE3A0708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AA0E751-4FE8-935F-4604-CBA6511DBD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72085E6-04F3-6BB4-E971-B332EDB826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D9AD0E-A4EB-8010-8CB1-072EECC7B3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E5D8-A79A-4A61-AE99-1416BD48E27E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92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8934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801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4539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795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4345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5291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002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230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8447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677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4233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387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959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2720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8487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458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40A79-F3C5-4671-8E46-858B4A302E4B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05730A6-C27A-4A0F-95AD-D7EB0C889B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5676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20.jp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ollege.eliophot.dev/salom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C2BDF4A-AA34-D00E-49F7-A0AAEA942218}"/>
              </a:ext>
            </a:extLst>
          </p:cNvPr>
          <p:cNvSpPr/>
          <p:nvPr/>
        </p:nvSpPr>
        <p:spPr>
          <a:xfrm>
            <a:off x="1423281" y="2011666"/>
            <a:ext cx="8014913" cy="2345635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B7944C-E63F-720D-9E03-91C357E29F2D}"/>
              </a:ext>
            </a:extLst>
          </p:cNvPr>
          <p:cNvSpPr/>
          <p:nvPr/>
        </p:nvSpPr>
        <p:spPr>
          <a:xfrm>
            <a:off x="1200690" y="2105561"/>
            <a:ext cx="82375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rush Script MT" panose="03060802040406070304" pitchFamily="66" charset="0"/>
              </a:rPr>
              <a:t>Rapport de stage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4AE4BB-0FAB-C1CE-FE38-6935405EB05F}"/>
              </a:ext>
            </a:extLst>
          </p:cNvPr>
          <p:cNvSpPr/>
          <p:nvPr/>
        </p:nvSpPr>
        <p:spPr>
          <a:xfrm>
            <a:off x="1771804" y="3185264"/>
            <a:ext cx="70952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rush Script MT" panose="03060802040406070304" pitchFamily="66" charset="0"/>
              </a:rPr>
              <a:t>Présentée par Salomé Bardel en 3</a:t>
            </a:r>
            <a:r>
              <a:rPr lang="fr-FR" sz="4000" b="1" baseline="30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rush Script MT" panose="03060802040406070304" pitchFamily="66" charset="0"/>
              </a:rPr>
              <a:t>ème</a:t>
            </a:r>
            <a:r>
              <a:rPr lang="fr-FR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rush Script MT" panose="03060802040406070304" pitchFamily="66" charset="0"/>
              </a:rPr>
              <a:t> D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42B491C-0D70-C9B1-37F0-27903119A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477" y="1280852"/>
            <a:ext cx="1555523" cy="155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738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69F51-D341-CE5E-2C22-B26A2B665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BFFE1FB-94EA-1730-0EB5-0D983E929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E14F2AF-C3A3-1BB3-5174-D94AFB27B0BE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640B95-6D6E-39A6-DADE-91649A6119F3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B48AC0F-FA9B-0037-EE7A-C8620860B07D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Studio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451596E-D914-6BFF-A023-6541FC56F5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094" y="8268126"/>
            <a:ext cx="2503029" cy="2664568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effectLst>
            <a:softEdge rad="0"/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8E4D007-37F1-FEF5-D52B-6C04C5728B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732339" y="600961"/>
            <a:ext cx="4174458" cy="444386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DFC0F75-F923-59F2-853A-87F7FDC286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2" r="35316" b="1048"/>
          <a:stretch>
            <a:fillRect/>
          </a:stretch>
        </p:blipFill>
        <p:spPr>
          <a:xfrm>
            <a:off x="1533095" y="-2342974"/>
            <a:ext cx="2503029" cy="266457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11D9C43-E58D-9EDB-8720-78A440D33A69}"/>
              </a:ext>
            </a:extLst>
          </p:cNvPr>
          <p:cNvSpPr txBox="1"/>
          <p:nvPr/>
        </p:nvSpPr>
        <p:spPr>
          <a:xfrm>
            <a:off x="5537645" y="3082047"/>
            <a:ext cx="4174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</a:t>
            </a:r>
            <a:r>
              <a:rPr lang="fr-FR" sz="2800" dirty="0" err="1">
                <a:latin typeface="Baskerville Old Face" panose="02020602080505020303" pitchFamily="18" charset="0"/>
              </a:rPr>
              <a:t>brandvoice</a:t>
            </a:r>
            <a:endParaRPr lang="fr-FR" sz="2800" dirty="0">
              <a:latin typeface="Baskerville Old Face" panose="02020602080505020303" pitchFamily="18" charset="0"/>
            </a:endParaRPr>
          </a:p>
          <a:p>
            <a:r>
              <a:rPr lang="fr-FR" sz="2800" dirty="0">
                <a:latin typeface="Baskerville Old Face" panose="02020602080505020303" pitchFamily="18" charset="0"/>
              </a:rPr>
              <a:t>- identité graphique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webdesign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storytelling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6D889DA-CD18-AAFB-A11B-DCFB93AD087B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627EFEE2-A393-74C3-1944-3FB39669624F}"/>
              </a:ext>
            </a:extLst>
          </p:cNvPr>
          <p:cNvSpPr txBox="1"/>
          <p:nvPr/>
        </p:nvSpPr>
        <p:spPr>
          <a:xfrm>
            <a:off x="8541786" y="3082047"/>
            <a:ext cx="37195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-directrice artistique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content manager et strategist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web designeuse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88E21B9-AAD8-8EC2-7B23-2E1282036B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/>
          <a:stretch>
            <a:fillRect/>
          </a:stretch>
        </p:blipFill>
        <p:spPr>
          <a:xfrm>
            <a:off x="1533094" y="5324192"/>
            <a:ext cx="2503030" cy="266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03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2D49D-D552-7E67-D96D-44704C6AC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E408DB5-3B13-23DF-6AE5-5FEA614E1B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5AE7B2-CA61-0AB3-B114-2542A441F49E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A020212-E7BF-3FEA-8706-EA09290DF831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0FB61AA-B7FF-9468-E56E-BF2B4D928F3B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Webmarketing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FC0BD9E-ECCA-B3AC-D84B-2173D22F11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1558901" y="5324192"/>
            <a:ext cx="2503028" cy="263709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99D8575-47FF-283E-C868-8F2067B912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2" r="35316" b="1048"/>
          <a:stretch>
            <a:fillRect/>
          </a:stretch>
        </p:blipFill>
        <p:spPr>
          <a:xfrm>
            <a:off x="697389" y="661136"/>
            <a:ext cx="4174452" cy="444386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F5A5168-912C-C2D8-2D71-D8E2BAA2B5E4}"/>
              </a:ext>
            </a:extLst>
          </p:cNvPr>
          <p:cNvSpPr txBox="1"/>
          <p:nvPr/>
        </p:nvSpPr>
        <p:spPr>
          <a:xfrm>
            <a:off x="5677130" y="3082047"/>
            <a:ext cx="4174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-optimisations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-campagnes seo, 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 sea, meta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 searchreporting 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AFFAACE-D3AE-CB72-1AFD-B89613A3C685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832C9AF8-B7D1-2DC3-C5F9-CC14AF93D544}"/>
              </a:ext>
            </a:extLst>
          </p:cNvPr>
          <p:cNvSpPr txBox="1"/>
          <p:nvPr/>
        </p:nvSpPr>
        <p:spPr>
          <a:xfrm>
            <a:off x="8541786" y="3082047"/>
            <a:ext cx="37195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-3 employés chargée de webmarketing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-responsable 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webmarketing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DB44FFA-4F5B-CC80-265B-C0852A46DA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/>
          <a:stretch>
            <a:fillRect/>
          </a:stretch>
        </p:blipFill>
        <p:spPr>
          <a:xfrm>
            <a:off x="1558901" y="8180479"/>
            <a:ext cx="2503030" cy="266456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D7C2779-4BFB-48F1-C0F1-721481052C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4"/>
          <a:stretch>
            <a:fillRect/>
          </a:stretch>
        </p:blipFill>
        <p:spPr>
          <a:xfrm>
            <a:off x="1558901" y="-2195880"/>
            <a:ext cx="2505501" cy="263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136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FC957-D2E1-E99F-77BD-52D319913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410D837-F483-ED25-07C3-B90BD8D51C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95F81A-4BCB-1C46-F76B-2B23C511FFAF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0DF6247-06E1-02F7-1625-A8BEFFEEFB8E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CE88198-7E3E-510F-BC45-1F8C6A245E69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Réseaux sociaux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E4C7243-DB51-9DE8-F399-C780243E9B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2" r="35316" b="1048"/>
          <a:stretch>
            <a:fillRect/>
          </a:stretch>
        </p:blipFill>
        <p:spPr>
          <a:xfrm>
            <a:off x="1558902" y="5328816"/>
            <a:ext cx="2503027" cy="263709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C52B162-A9C3-1F84-2F4E-A4CE805589F6}"/>
              </a:ext>
            </a:extLst>
          </p:cNvPr>
          <p:cNvSpPr txBox="1"/>
          <p:nvPr/>
        </p:nvSpPr>
        <p:spPr>
          <a:xfrm>
            <a:off x="5677130" y="3082047"/>
            <a:ext cx="4174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</a:t>
            </a:r>
            <a:r>
              <a:rPr lang="fr-FR" sz="2800" dirty="0" err="1">
                <a:latin typeface="Baskerville Old Face" panose="02020602080505020303" pitchFamily="18" charset="0"/>
              </a:rPr>
              <a:t>community</a:t>
            </a:r>
            <a:r>
              <a:rPr lang="fr-FR" sz="2800" dirty="0">
                <a:latin typeface="Baskerville Old Face" panose="02020602080505020303" pitchFamily="18" charset="0"/>
              </a:rPr>
              <a:t>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management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-influence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-social media </a:t>
            </a:r>
            <a:r>
              <a:rPr lang="fr-FR" sz="2800" dirty="0" err="1">
                <a:latin typeface="Baskerville Old Face" panose="02020602080505020303" pitchFamily="18" charset="0"/>
              </a:rPr>
              <a:t>ads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0B99CDC-FA21-1C71-C72A-92D1A9076ACA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B38B1457-3309-57E9-FB21-A4A30FD0E76A}"/>
              </a:ext>
            </a:extLst>
          </p:cNvPr>
          <p:cNvSpPr txBox="1"/>
          <p:nvPr/>
        </p:nvSpPr>
        <p:spPr>
          <a:xfrm>
            <a:off x="8541786" y="3082047"/>
            <a:ext cx="37195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-2 assistantes 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communication et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Marketing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-Directrice en 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Communication et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  marketing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629B1E8-171B-A890-B853-C26D7FEB2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4"/>
          <a:stretch>
            <a:fillRect/>
          </a:stretch>
        </p:blipFill>
        <p:spPr>
          <a:xfrm>
            <a:off x="695078" y="625657"/>
            <a:ext cx="4174452" cy="439491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AF7BF58-4A7A-09C1-CC27-6B70E78182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736" y="-2324267"/>
            <a:ext cx="2538193" cy="263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964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7BB62-3D25-6700-67FF-BAD4D146C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C0B1C67F-D70D-24BD-657A-4599272EB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F89AC2F-24BD-81CB-87EF-677167BE7F77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1068358-3216-AD1F-4819-5E92F40420BC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DC6A7E5-C955-F417-EC18-B53A7E2F0F4F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Développement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BF3ADE8B-F6B2-B253-20C6-03DC745A2A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1558902" y="8274152"/>
            <a:ext cx="2503028" cy="263709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B00A22E-0C03-6193-E05E-E5355081B5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1" b="10491"/>
          <a:stretch/>
        </p:blipFill>
        <p:spPr>
          <a:xfrm>
            <a:off x="1558902" y="5328816"/>
            <a:ext cx="2503027" cy="263709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D1D4F21-1DBC-A7AD-2ACC-DD35694D3692}"/>
              </a:ext>
            </a:extLst>
          </p:cNvPr>
          <p:cNvSpPr txBox="1"/>
          <p:nvPr/>
        </p:nvSpPr>
        <p:spPr>
          <a:xfrm>
            <a:off x="5677130" y="3082047"/>
            <a:ext cx="41740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-R&amp;D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-Développement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technique et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 intégration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maintenance 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3C97048-BD53-6BEB-4AB0-9CE9F3A336C0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B0F5F5DB-4461-8A4A-4E94-BA2610B7D99D}"/>
              </a:ext>
            </a:extLst>
          </p:cNvPr>
          <p:cNvSpPr txBox="1"/>
          <p:nvPr/>
        </p:nvSpPr>
        <p:spPr>
          <a:xfrm>
            <a:off x="8541786" y="3082047"/>
            <a:ext cx="37195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-Directeur technique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-Développeur </a:t>
            </a:r>
            <a:r>
              <a:rPr lang="fr-FR" sz="2800" dirty="0" err="1">
                <a:latin typeface="Baskerville Old Face" panose="02020602080505020303" pitchFamily="18" charset="0"/>
              </a:rPr>
              <a:t>fullstack</a:t>
            </a:r>
            <a:endParaRPr lang="fr-FR" sz="2800" dirty="0">
              <a:latin typeface="Baskerville Old Face" panose="02020602080505020303" pitchFamily="18" charset="0"/>
            </a:endParaRPr>
          </a:p>
          <a:p>
            <a:r>
              <a:rPr lang="fr-FR" sz="2800" dirty="0">
                <a:latin typeface="Baskerville Old Face" panose="02020602080505020303" pitchFamily="18" charset="0"/>
              </a:rPr>
              <a:t>-Développeuse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 intégratrice web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-Développeur web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70DCB5E-AB50-9885-39B1-EA003076C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8903" y="-2319679"/>
            <a:ext cx="2503026" cy="263709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2AF0D94-0B21-0D67-4E61-17F21708C6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5078" y="625657"/>
            <a:ext cx="4174040" cy="439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92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BFAEB-117B-5996-8432-FC5B14193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B908587-BC9F-7A9C-5741-394D53D889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78CEC42-4F8E-7EAD-1A4B-9700CB4956DC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4088CAC-26F4-1F06-2843-94571D034F6F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68247EB-A7FD-0380-975A-7AF2B37237A6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Support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BC1058E-B304-71D6-EBF3-C776AB58A2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1558902" y="8274152"/>
            <a:ext cx="2503028" cy="263709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9C76993-FFA4-0167-7DF9-547F56A54F7D}"/>
              </a:ext>
            </a:extLst>
          </p:cNvPr>
          <p:cNvSpPr txBox="1"/>
          <p:nvPr/>
        </p:nvSpPr>
        <p:spPr>
          <a:xfrm>
            <a:off x="5012000" y="3082047"/>
            <a:ext cx="4174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-répond aux questions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du client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-Aide le client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l’utilisation des outils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13889FB-4175-DB98-9047-D85F1FA2EC25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4BF09E6F-B521-0077-0C84-FA09A40BB958}"/>
              </a:ext>
            </a:extLst>
          </p:cNvPr>
          <p:cNvSpPr txBox="1"/>
          <p:nvPr/>
        </p:nvSpPr>
        <p:spPr>
          <a:xfrm>
            <a:off x="8541786" y="3082047"/>
            <a:ext cx="37195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-Responsable support 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 technique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4DD459-FE5F-D60A-7EFE-BFE8E48450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8902" y="-2319679"/>
            <a:ext cx="2503028" cy="263709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22EA863-F61A-BA50-20C9-F4709C1A4C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5077" y="625656"/>
            <a:ext cx="4174037" cy="439491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DDB8E94-0393-A792-DF05-89580BD94A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8902" y="5328816"/>
            <a:ext cx="2504561" cy="263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758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A5C39-A60C-303F-3A46-88D26E06B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BF4A039-564C-5DE3-361A-C09906A92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0F6CAD-8883-7D1B-5E6D-4D83E774DCBE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EE72B8B-C8BC-410D-16BF-C5BEDAD2DA17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59978E0-23F9-6824-9775-173B7560A2ED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Finance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29C9A1A-9761-6883-BDD6-13C6AE566C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1558902" y="8274152"/>
            <a:ext cx="2503028" cy="263709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D1477BE-3B4F-4128-7E89-0A6FF20BBAC8}"/>
              </a:ext>
            </a:extLst>
          </p:cNvPr>
          <p:cNvSpPr txBox="1"/>
          <p:nvPr/>
        </p:nvSpPr>
        <p:spPr>
          <a:xfrm>
            <a:off x="5399458" y="3082046"/>
            <a:ext cx="41740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-gère les finances de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 l’entreprise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F16667A-8A9A-2A35-F1A0-65F5DCCBB840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A9FDBE29-BABB-64C3-E364-7B7726F38DBF}"/>
              </a:ext>
            </a:extLst>
          </p:cNvPr>
          <p:cNvSpPr txBox="1"/>
          <p:nvPr/>
        </p:nvSpPr>
        <p:spPr>
          <a:xfrm>
            <a:off x="8541786" y="3082047"/>
            <a:ext cx="37195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-Responsable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 Administratif et </a:t>
            </a:r>
          </a:p>
          <a:p>
            <a:r>
              <a:rPr lang="fr-FR" sz="2800">
                <a:latin typeface="Baskerville Old Face" panose="02020602080505020303" pitchFamily="18" charset="0"/>
              </a:rPr>
              <a:t> Financier</a:t>
            </a:r>
            <a:endParaRPr lang="fr-FR" sz="2800" dirty="0">
              <a:latin typeface="Baskerville Old Face" panose="02020602080505020303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A25942-B516-420C-41CB-5FD4C0B26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8902" y="5328816"/>
            <a:ext cx="2503026" cy="263709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E878C1D-0CCE-994D-9384-2714296645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395" y="577757"/>
            <a:ext cx="4174039" cy="444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929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2">
            <a:extLst>
              <a:ext uri="{FF2B5EF4-FFF2-40B4-BE49-F238E27FC236}">
                <a16:creationId xmlns:a16="http://schemas.microsoft.com/office/drawing/2014/main" id="{FBC16EDD-786C-6E0C-BC01-31F0947861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7232" y="613358"/>
            <a:ext cx="9395842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Organigramme de l’entreprise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  <p:sp>
        <p:nvSpPr>
          <p:cNvPr id="65" name="Rectangle : coins arrondis 64">
            <a:extLst>
              <a:ext uri="{FF2B5EF4-FFF2-40B4-BE49-F238E27FC236}">
                <a16:creationId xmlns:a16="http://schemas.microsoft.com/office/drawing/2014/main" id="{7A41CD54-73B3-CBC6-3768-0795B0F4EC61}"/>
              </a:ext>
            </a:extLst>
          </p:cNvPr>
          <p:cNvSpPr/>
          <p:nvPr/>
        </p:nvSpPr>
        <p:spPr>
          <a:xfrm>
            <a:off x="367232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MAIN D’ŒUVRE </a:t>
            </a:r>
          </a:p>
        </p:txBody>
      </p: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59C75823-DBA1-F3C0-7B8A-939FB935DB40}"/>
              </a:ext>
            </a:extLst>
          </p:cNvPr>
          <p:cNvCxnSpPr>
            <a:cxnSpLocks/>
          </p:cNvCxnSpPr>
          <p:nvPr/>
        </p:nvCxnSpPr>
        <p:spPr>
          <a:xfrm>
            <a:off x="2363009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A24E8D6A-49F3-52BF-940D-B0B9CE08A69F}"/>
              </a:ext>
            </a:extLst>
          </p:cNvPr>
          <p:cNvSpPr/>
          <p:nvPr/>
        </p:nvSpPr>
        <p:spPr>
          <a:xfrm>
            <a:off x="2960889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1" name="Rectangle : coins arrondis 70">
            <a:extLst>
              <a:ext uri="{FF2B5EF4-FFF2-40B4-BE49-F238E27FC236}">
                <a16:creationId xmlns:a16="http://schemas.microsoft.com/office/drawing/2014/main" id="{85767886-74FE-CFBA-19CE-ED4A7258909A}"/>
              </a:ext>
            </a:extLst>
          </p:cNvPr>
          <p:cNvSpPr/>
          <p:nvPr/>
        </p:nvSpPr>
        <p:spPr>
          <a:xfrm>
            <a:off x="5554547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2" name="Rectangle : coins arrondis 71">
            <a:extLst>
              <a:ext uri="{FF2B5EF4-FFF2-40B4-BE49-F238E27FC236}">
                <a16:creationId xmlns:a16="http://schemas.microsoft.com/office/drawing/2014/main" id="{8741D3E2-496B-E384-EC30-5E6111AE5BE1}"/>
              </a:ext>
            </a:extLst>
          </p:cNvPr>
          <p:cNvSpPr/>
          <p:nvPr/>
        </p:nvSpPr>
        <p:spPr>
          <a:xfrm>
            <a:off x="8148205" y="2178652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1C61CD20-3F83-BB5C-3A16-0D046977D195}"/>
              </a:ext>
            </a:extLst>
          </p:cNvPr>
          <p:cNvCxnSpPr>
            <a:cxnSpLocks/>
          </p:cNvCxnSpPr>
          <p:nvPr/>
        </p:nvCxnSpPr>
        <p:spPr>
          <a:xfrm>
            <a:off x="7564487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F3CAB939-A5DF-0F39-7FA1-37B91E31FD4C}"/>
              </a:ext>
            </a:extLst>
          </p:cNvPr>
          <p:cNvCxnSpPr>
            <a:cxnSpLocks/>
          </p:cNvCxnSpPr>
          <p:nvPr/>
        </p:nvCxnSpPr>
        <p:spPr>
          <a:xfrm>
            <a:off x="4973688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38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F509A-4AE4-FED2-0F5C-282D84026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 : coins arrondis 64">
            <a:extLst>
              <a:ext uri="{FF2B5EF4-FFF2-40B4-BE49-F238E27FC236}">
                <a16:creationId xmlns:a16="http://schemas.microsoft.com/office/drawing/2014/main" id="{D4687544-BD6B-98EE-29B1-2BBA80704A84}"/>
              </a:ext>
            </a:extLst>
          </p:cNvPr>
          <p:cNvSpPr/>
          <p:nvPr/>
        </p:nvSpPr>
        <p:spPr>
          <a:xfrm>
            <a:off x="367232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MAIN D’ŒUVRE </a:t>
            </a:r>
          </a:p>
        </p:txBody>
      </p: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4EED56EF-746F-558D-CEFA-9EE1EBD69D44}"/>
              </a:ext>
            </a:extLst>
          </p:cNvPr>
          <p:cNvCxnSpPr>
            <a:cxnSpLocks/>
          </p:cNvCxnSpPr>
          <p:nvPr/>
        </p:nvCxnSpPr>
        <p:spPr>
          <a:xfrm>
            <a:off x="2363009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0A460CAB-6C5F-755C-A14F-19C9287765FA}"/>
              </a:ext>
            </a:extLst>
          </p:cNvPr>
          <p:cNvSpPr/>
          <p:nvPr/>
        </p:nvSpPr>
        <p:spPr>
          <a:xfrm>
            <a:off x="2960889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DIRECTEUR DES POLES</a:t>
            </a:r>
          </a:p>
        </p:txBody>
      </p:sp>
      <p:sp>
        <p:nvSpPr>
          <p:cNvPr id="71" name="Rectangle : coins arrondis 70">
            <a:extLst>
              <a:ext uri="{FF2B5EF4-FFF2-40B4-BE49-F238E27FC236}">
                <a16:creationId xmlns:a16="http://schemas.microsoft.com/office/drawing/2014/main" id="{ADE50EEF-D262-EF83-35B1-09CF17A55795}"/>
              </a:ext>
            </a:extLst>
          </p:cNvPr>
          <p:cNvSpPr/>
          <p:nvPr/>
        </p:nvSpPr>
        <p:spPr>
          <a:xfrm>
            <a:off x="5554547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2" name="Rectangle : coins arrondis 71">
            <a:extLst>
              <a:ext uri="{FF2B5EF4-FFF2-40B4-BE49-F238E27FC236}">
                <a16:creationId xmlns:a16="http://schemas.microsoft.com/office/drawing/2014/main" id="{F327DB80-8C18-2FF8-E5D6-F90EF07A54AD}"/>
              </a:ext>
            </a:extLst>
          </p:cNvPr>
          <p:cNvSpPr/>
          <p:nvPr/>
        </p:nvSpPr>
        <p:spPr>
          <a:xfrm>
            <a:off x="8148205" y="2178652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8AE4330A-3A61-9780-0C90-B787D9C3195A}"/>
              </a:ext>
            </a:extLst>
          </p:cNvPr>
          <p:cNvCxnSpPr>
            <a:cxnSpLocks/>
          </p:cNvCxnSpPr>
          <p:nvPr/>
        </p:nvCxnSpPr>
        <p:spPr>
          <a:xfrm>
            <a:off x="7564487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616318EC-4889-1687-85CF-91E518BAC959}"/>
              </a:ext>
            </a:extLst>
          </p:cNvPr>
          <p:cNvCxnSpPr>
            <a:cxnSpLocks/>
          </p:cNvCxnSpPr>
          <p:nvPr/>
        </p:nvCxnSpPr>
        <p:spPr>
          <a:xfrm>
            <a:off x="4973688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re 12">
            <a:extLst>
              <a:ext uri="{FF2B5EF4-FFF2-40B4-BE49-F238E27FC236}">
                <a16:creationId xmlns:a16="http://schemas.microsoft.com/office/drawing/2014/main" id="{3069A51B-32C3-A839-776E-7F6DFA6224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7232" y="613358"/>
            <a:ext cx="9395842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Organigramme de l’entreprise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0709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8E17FD-8A79-E7C0-26C5-C1619FBAD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 : coins arrondis 64">
            <a:extLst>
              <a:ext uri="{FF2B5EF4-FFF2-40B4-BE49-F238E27FC236}">
                <a16:creationId xmlns:a16="http://schemas.microsoft.com/office/drawing/2014/main" id="{1827ABDA-3941-18AC-F647-F7D97061092E}"/>
              </a:ext>
            </a:extLst>
          </p:cNvPr>
          <p:cNvSpPr/>
          <p:nvPr/>
        </p:nvSpPr>
        <p:spPr>
          <a:xfrm>
            <a:off x="367232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MAIN D’ŒUVRE </a:t>
            </a:r>
          </a:p>
        </p:txBody>
      </p: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6B50FA62-5A41-339C-8014-54B451ACDF53}"/>
              </a:ext>
            </a:extLst>
          </p:cNvPr>
          <p:cNvCxnSpPr>
            <a:cxnSpLocks/>
          </p:cNvCxnSpPr>
          <p:nvPr/>
        </p:nvCxnSpPr>
        <p:spPr>
          <a:xfrm>
            <a:off x="2363009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AE02DEB4-4921-EA33-338C-B56D01C021AB}"/>
              </a:ext>
            </a:extLst>
          </p:cNvPr>
          <p:cNvSpPr/>
          <p:nvPr/>
        </p:nvSpPr>
        <p:spPr>
          <a:xfrm>
            <a:off x="2960889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DIRECTEUR DES POLES</a:t>
            </a:r>
          </a:p>
        </p:txBody>
      </p:sp>
      <p:sp>
        <p:nvSpPr>
          <p:cNvPr id="71" name="Rectangle : coins arrondis 70">
            <a:extLst>
              <a:ext uri="{FF2B5EF4-FFF2-40B4-BE49-F238E27FC236}">
                <a16:creationId xmlns:a16="http://schemas.microsoft.com/office/drawing/2014/main" id="{EECCFE01-D932-1CAD-3958-D91A01518B45}"/>
              </a:ext>
            </a:extLst>
          </p:cNvPr>
          <p:cNvSpPr/>
          <p:nvPr/>
        </p:nvSpPr>
        <p:spPr>
          <a:xfrm>
            <a:off x="5554547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DIRECTEUR DES OPERATIONS</a:t>
            </a:r>
          </a:p>
        </p:txBody>
      </p:sp>
      <p:sp>
        <p:nvSpPr>
          <p:cNvPr id="72" name="Rectangle : coins arrondis 71">
            <a:extLst>
              <a:ext uri="{FF2B5EF4-FFF2-40B4-BE49-F238E27FC236}">
                <a16:creationId xmlns:a16="http://schemas.microsoft.com/office/drawing/2014/main" id="{00C5EF83-A53A-CBE4-66E7-D2037065F529}"/>
              </a:ext>
            </a:extLst>
          </p:cNvPr>
          <p:cNvSpPr/>
          <p:nvPr/>
        </p:nvSpPr>
        <p:spPr>
          <a:xfrm>
            <a:off x="8148205" y="2178652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8077070D-57A7-62C4-EFED-BC9B626713F0}"/>
              </a:ext>
            </a:extLst>
          </p:cNvPr>
          <p:cNvCxnSpPr>
            <a:cxnSpLocks/>
          </p:cNvCxnSpPr>
          <p:nvPr/>
        </p:nvCxnSpPr>
        <p:spPr>
          <a:xfrm>
            <a:off x="7564487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82052A5C-8995-8B4A-97DF-754962017F3A}"/>
              </a:ext>
            </a:extLst>
          </p:cNvPr>
          <p:cNvCxnSpPr>
            <a:cxnSpLocks/>
          </p:cNvCxnSpPr>
          <p:nvPr/>
        </p:nvCxnSpPr>
        <p:spPr>
          <a:xfrm>
            <a:off x="4973688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re 12">
            <a:extLst>
              <a:ext uri="{FF2B5EF4-FFF2-40B4-BE49-F238E27FC236}">
                <a16:creationId xmlns:a16="http://schemas.microsoft.com/office/drawing/2014/main" id="{E4830FDA-2B24-891B-2AF0-411D8E0F8C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7232" y="613358"/>
            <a:ext cx="9395842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Organigramme de l’entreprise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011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8BADC-1DFF-C5CB-62A8-50AD763CC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 : coins arrondis 64">
            <a:extLst>
              <a:ext uri="{FF2B5EF4-FFF2-40B4-BE49-F238E27FC236}">
                <a16:creationId xmlns:a16="http://schemas.microsoft.com/office/drawing/2014/main" id="{31C9E09F-ECAB-86DF-8A51-B97359EB1C9B}"/>
              </a:ext>
            </a:extLst>
          </p:cNvPr>
          <p:cNvSpPr/>
          <p:nvPr/>
        </p:nvSpPr>
        <p:spPr>
          <a:xfrm>
            <a:off x="367232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MAIN D’ŒUVRE </a:t>
            </a:r>
          </a:p>
        </p:txBody>
      </p: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5DFB7ED4-58B6-AA51-1F02-848D76398760}"/>
              </a:ext>
            </a:extLst>
          </p:cNvPr>
          <p:cNvCxnSpPr>
            <a:cxnSpLocks/>
          </p:cNvCxnSpPr>
          <p:nvPr/>
        </p:nvCxnSpPr>
        <p:spPr>
          <a:xfrm>
            <a:off x="2363009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77F73F52-E2E6-92BC-DCDB-EAF2CC079849}"/>
              </a:ext>
            </a:extLst>
          </p:cNvPr>
          <p:cNvSpPr/>
          <p:nvPr/>
        </p:nvSpPr>
        <p:spPr>
          <a:xfrm>
            <a:off x="2960889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DIRECTEUR DES POLES</a:t>
            </a:r>
          </a:p>
        </p:txBody>
      </p:sp>
      <p:sp>
        <p:nvSpPr>
          <p:cNvPr id="71" name="Rectangle : coins arrondis 70">
            <a:extLst>
              <a:ext uri="{FF2B5EF4-FFF2-40B4-BE49-F238E27FC236}">
                <a16:creationId xmlns:a16="http://schemas.microsoft.com/office/drawing/2014/main" id="{83F0A4C6-2682-63AF-A6B2-36513F28FECE}"/>
              </a:ext>
            </a:extLst>
          </p:cNvPr>
          <p:cNvSpPr/>
          <p:nvPr/>
        </p:nvSpPr>
        <p:spPr>
          <a:xfrm>
            <a:off x="5554547" y="2178653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DIRECTEUR DES OPERATIONS</a:t>
            </a:r>
          </a:p>
        </p:txBody>
      </p:sp>
      <p:sp>
        <p:nvSpPr>
          <p:cNvPr id="72" name="Rectangle : coins arrondis 71">
            <a:extLst>
              <a:ext uri="{FF2B5EF4-FFF2-40B4-BE49-F238E27FC236}">
                <a16:creationId xmlns:a16="http://schemas.microsoft.com/office/drawing/2014/main" id="{D6FEE59E-7442-C668-05BF-B017302CC098}"/>
              </a:ext>
            </a:extLst>
          </p:cNvPr>
          <p:cNvSpPr/>
          <p:nvPr/>
        </p:nvSpPr>
        <p:spPr>
          <a:xfrm>
            <a:off x="8148205" y="2178652"/>
            <a:ext cx="1916264" cy="692497"/>
          </a:xfrm>
          <a:prstGeom prst="roundRect">
            <a:avLst/>
          </a:prstGeom>
          <a:ln>
            <a:solidFill>
              <a:srgbClr val="EF7E6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LE GROUPE EDITOR</a:t>
            </a:r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F7E5419B-DC1D-BFEF-6C16-D4E62A2C9499}"/>
              </a:ext>
            </a:extLst>
          </p:cNvPr>
          <p:cNvCxnSpPr>
            <a:cxnSpLocks/>
          </p:cNvCxnSpPr>
          <p:nvPr/>
        </p:nvCxnSpPr>
        <p:spPr>
          <a:xfrm>
            <a:off x="7564487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BD1A4D53-FC8B-6BE2-A7D6-729DF7857488}"/>
              </a:ext>
            </a:extLst>
          </p:cNvPr>
          <p:cNvCxnSpPr>
            <a:cxnSpLocks/>
          </p:cNvCxnSpPr>
          <p:nvPr/>
        </p:nvCxnSpPr>
        <p:spPr>
          <a:xfrm>
            <a:off x="4973688" y="2524900"/>
            <a:ext cx="50888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re 12">
            <a:extLst>
              <a:ext uri="{FF2B5EF4-FFF2-40B4-BE49-F238E27FC236}">
                <a16:creationId xmlns:a16="http://schemas.microsoft.com/office/drawing/2014/main" id="{1D13C5E0-5BEF-9BE4-37C6-DCA2F7AA9D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7232" y="613358"/>
            <a:ext cx="9395842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Organigramme de l’entreprise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030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15DF18-EDF1-FF2E-92E7-93F6E1EB0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817" y="1488613"/>
            <a:ext cx="8596668" cy="3880773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fr-FR" sz="2800" b="1" dirty="0"/>
              <a:t>Pourquoi et comment ?</a:t>
            </a:r>
          </a:p>
          <a:p>
            <a:pPr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fr-FR" sz="2800" b="1" dirty="0"/>
              <a:t>Emplacement et environnement</a:t>
            </a:r>
          </a:p>
          <a:p>
            <a:pPr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fr-FR" sz="2800" b="1" dirty="0"/>
              <a:t>Histoire et origine</a:t>
            </a:r>
          </a:p>
          <a:p>
            <a:pPr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fr-FR" sz="2800" b="1" dirty="0"/>
              <a:t>Action </a:t>
            </a:r>
          </a:p>
          <a:p>
            <a:pPr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fr-FR" sz="2800" b="1" dirty="0"/>
              <a:t>Organisation des services</a:t>
            </a:r>
          </a:p>
          <a:p>
            <a:pPr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fr-FR" sz="2800" b="1" dirty="0"/>
              <a:t>Organigramme de l’entreprise 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ED3A999-24C4-FC21-DB3B-F73740FAA2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7232" y="613358"/>
            <a:ext cx="9520555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9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Bell MT" panose="02020503060305020303" pitchFamily="18" charset="0"/>
              </a:rPr>
              <a:t>S</a:t>
            </a: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OMMAIRE                                                </a:t>
            </a:r>
            <a:r>
              <a:rPr kumimoji="0" lang="fr-FR" altLang="fr-FR" sz="39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Bell MT" panose="02020503060305020303" pitchFamily="18" charset="0"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21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2">
            <a:extLst>
              <a:ext uri="{FF2B5EF4-FFF2-40B4-BE49-F238E27FC236}">
                <a16:creationId xmlns:a16="http://schemas.microsoft.com/office/drawing/2014/main" id="{CF7E2E11-EBF0-4B79-B815-6C0CFEBF12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7232" y="613358"/>
            <a:ext cx="9365192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Journée type                            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E4A2A9A-8FF3-A828-4DEC-20B9F7294981}"/>
              </a:ext>
            </a:extLst>
          </p:cNvPr>
          <p:cNvSpPr txBox="1"/>
          <p:nvPr/>
        </p:nvSpPr>
        <p:spPr>
          <a:xfrm>
            <a:off x="8302905" y="5543550"/>
            <a:ext cx="5152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hlinkClick r:id="rId2"/>
              </a:rPr>
              <a:t>Jamel</a:t>
            </a:r>
            <a:endParaRPr lang="fr-FR" sz="6600" dirty="0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B12C2E19-5302-8540-E5E1-C7824E86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998605"/>
              </p:ext>
            </p:extLst>
          </p:nvPr>
        </p:nvGraphicFramePr>
        <p:xfrm>
          <a:off x="367232" y="1581150"/>
          <a:ext cx="9557818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868">
                  <a:extLst>
                    <a:ext uri="{9D8B030D-6E8A-4147-A177-3AD203B41FA5}">
                      <a16:colId xmlns:a16="http://schemas.microsoft.com/office/drawing/2014/main" val="4160539387"/>
                    </a:ext>
                  </a:extLst>
                </a:gridCol>
                <a:gridCol w="3584041">
                  <a:extLst>
                    <a:ext uri="{9D8B030D-6E8A-4147-A177-3AD203B41FA5}">
                      <a16:colId xmlns:a16="http://schemas.microsoft.com/office/drawing/2014/main" val="395343072"/>
                    </a:ext>
                  </a:extLst>
                </a:gridCol>
                <a:gridCol w="1164859">
                  <a:extLst>
                    <a:ext uri="{9D8B030D-6E8A-4147-A177-3AD203B41FA5}">
                      <a16:colId xmlns:a16="http://schemas.microsoft.com/office/drawing/2014/main" val="2931014098"/>
                    </a:ext>
                  </a:extLst>
                </a:gridCol>
                <a:gridCol w="3614050">
                  <a:extLst>
                    <a:ext uri="{9D8B030D-6E8A-4147-A177-3AD203B41FA5}">
                      <a16:colId xmlns:a16="http://schemas.microsoft.com/office/drawing/2014/main" val="1323342234"/>
                    </a:ext>
                  </a:extLst>
                </a:gridCol>
              </a:tblGrid>
              <a:tr h="467400">
                <a:tc>
                  <a:txBody>
                    <a:bodyPr/>
                    <a:lstStyle/>
                    <a:p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Midi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Après-midi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383981"/>
                  </a:ext>
                </a:extLst>
              </a:tr>
              <a:tr h="467400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Arrivée sur le lieu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12h30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Repas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422150"/>
                  </a:ext>
                </a:extLst>
              </a:tr>
              <a:tr h="806746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9h10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Observation d’un pôle /prise de 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Travaux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177340"/>
                  </a:ext>
                </a:extLst>
              </a:tr>
              <a:tr h="467400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Pause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526901"/>
                  </a:ext>
                </a:extLst>
              </a:tr>
              <a:tr h="806746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11h20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Avancement du rapport de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15h20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Observation d’un pôle /prise de 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486858"/>
                  </a:ext>
                </a:extLst>
              </a:tr>
              <a:tr h="467400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Pause repas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17h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849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93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34CE5A7A-77C3-50F3-DB6A-D5E109EE98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1330" y="597747"/>
            <a:ext cx="9467655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 </a:t>
            </a:r>
            <a:r>
              <a:rPr kumimoji="0" lang="fr-FR" altLang="fr-FR" sz="39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Bell MT" panose="02020503060305020303" pitchFamily="18" charset="0"/>
              </a:rPr>
              <a:t> POURQUOI ET COMMENT ?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224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833351-BD8C-0F93-DDD6-E691200BE583}"/>
              </a:ext>
            </a:extLst>
          </p:cNvPr>
          <p:cNvSpPr/>
          <p:nvPr/>
        </p:nvSpPr>
        <p:spPr>
          <a:xfrm>
            <a:off x="351328" y="1622066"/>
            <a:ext cx="9467657" cy="474692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3E6A513A-BABD-DE2D-DED0-01EB40DE27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1330" y="597747"/>
            <a:ext cx="9467655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EMPLACEMENT ET ENVIRONEMENT </a:t>
            </a:r>
            <a:r>
              <a:rPr kumimoji="0" lang="fr-FR" altLang="fr-FR" sz="39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Bell MT" panose="02020503060305020303" pitchFamily="18" charset="0"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B4EDB952-A2F9-083D-E6E9-F50C4632F1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94" y="1785539"/>
            <a:ext cx="4512664" cy="4389711"/>
          </a:xfr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6EF229D-EEFB-5ECF-9BDA-625212737F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58" y="1785538"/>
            <a:ext cx="4512664" cy="438971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2E00507-3528-1F0C-0728-BF0D44966E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83" y="1785537"/>
            <a:ext cx="2227349" cy="74244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FEC7940-BB02-0122-543B-36585B6E556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578" t="33556" r="10222" b="12008"/>
          <a:stretch>
            <a:fillRect/>
          </a:stretch>
        </p:blipFill>
        <p:spPr>
          <a:xfrm>
            <a:off x="7110919" y="1785537"/>
            <a:ext cx="2486902" cy="136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8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8406B0E-998A-95AC-7186-E55790D45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61" y="474648"/>
            <a:ext cx="9778832" cy="10425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E5234B8-D921-1ACC-2C84-619173349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04" y="2477595"/>
            <a:ext cx="3651821" cy="33165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D4A23B8-FB1B-2C83-25D3-B054D2BF84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923" y="1560117"/>
            <a:ext cx="12193" cy="529788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DFB4653-0A24-40AA-4003-02FE3D035B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061" y="1517154"/>
            <a:ext cx="3298222" cy="74987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FEAB5D9-0039-38DE-DEDB-3B1ADB3617BF}"/>
              </a:ext>
            </a:extLst>
          </p:cNvPr>
          <p:cNvSpPr txBox="1"/>
          <p:nvPr/>
        </p:nvSpPr>
        <p:spPr>
          <a:xfrm>
            <a:off x="5316165" y="1560117"/>
            <a:ext cx="60992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>
                <a:solidFill>
                  <a:srgbClr val="ED694B"/>
                </a:solidFill>
                <a:latin typeface="Trebuchet MS" panose="020B0603020202020204"/>
              </a:rPr>
              <a:t>Eliophot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ED694B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B940564-A2C0-0DD1-E636-43D82AF5B393}"/>
              </a:ext>
            </a:extLst>
          </p:cNvPr>
          <p:cNvSpPr txBox="1"/>
          <p:nvPr/>
        </p:nvSpPr>
        <p:spPr>
          <a:xfrm>
            <a:off x="5304836" y="2542851"/>
            <a:ext cx="610001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Chiffres clefs : </a:t>
            </a:r>
          </a:p>
          <a:p>
            <a:endParaRPr lang="fr-FR" sz="2000" dirty="0"/>
          </a:p>
          <a:p>
            <a:r>
              <a:rPr lang="fr-FR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-50</a:t>
            </a:r>
            <a:r>
              <a:rPr lang="fr-FR" sz="2000" dirty="0"/>
              <a:t> ans d’expertise</a:t>
            </a:r>
          </a:p>
          <a:p>
            <a:endParaRPr lang="fr-FR" sz="2000" dirty="0"/>
          </a:p>
          <a:p>
            <a:r>
              <a:rPr lang="fr-FR" sz="2000" b="1" dirty="0">
                <a:solidFill>
                  <a:schemeClr val="bg1"/>
                </a:solidFill>
              </a:rPr>
              <a:t>-25</a:t>
            </a:r>
            <a:r>
              <a:rPr lang="fr-FR" sz="2000" dirty="0">
                <a:solidFill>
                  <a:schemeClr val="bg1"/>
                </a:solidFill>
              </a:rPr>
              <a:t> c</a:t>
            </a:r>
            <a:r>
              <a:rPr lang="fr-FR" sz="2000" dirty="0"/>
              <a:t>ollaborateurs </a:t>
            </a:r>
          </a:p>
          <a:p>
            <a:endParaRPr lang="fr-FR" sz="2000" dirty="0"/>
          </a:p>
          <a:p>
            <a:r>
              <a:rPr lang="fr-FR" sz="2000" dirty="0"/>
              <a:t>-Plus de </a:t>
            </a:r>
            <a:r>
              <a:rPr lang="fr-FR" sz="2000" b="1" dirty="0">
                <a:solidFill>
                  <a:schemeClr val="bg1"/>
                </a:solidFill>
              </a:rPr>
              <a:t>650</a:t>
            </a:r>
            <a:r>
              <a:rPr lang="fr-FR" sz="2000" dirty="0"/>
              <a:t> hôtels et marques </a:t>
            </a:r>
          </a:p>
          <a:p>
            <a:endParaRPr lang="fr-FR" sz="2000" dirty="0"/>
          </a:p>
          <a:p>
            <a:r>
              <a:rPr lang="fr-FR" sz="2000" dirty="0"/>
              <a:t>-Plus de </a:t>
            </a:r>
            <a:r>
              <a:rPr lang="fr-FR" sz="2000" b="1" dirty="0">
                <a:solidFill>
                  <a:schemeClr val="bg1"/>
                </a:solidFill>
              </a:rPr>
              <a:t>5000 </a:t>
            </a:r>
            <a:r>
              <a:rPr lang="fr-FR" sz="2000" dirty="0"/>
              <a:t>projets réalisés </a:t>
            </a:r>
          </a:p>
          <a:p>
            <a:endParaRPr lang="fr-FR" sz="2000" dirty="0"/>
          </a:p>
          <a:p>
            <a:r>
              <a:rPr lang="fr-FR" sz="2000" dirty="0"/>
              <a:t>-Plus de </a:t>
            </a:r>
            <a:r>
              <a:rPr lang="fr-FR" sz="2000" b="1" dirty="0">
                <a:solidFill>
                  <a:schemeClr val="bg1"/>
                </a:solidFill>
              </a:rPr>
              <a:t>230 M </a:t>
            </a:r>
            <a:r>
              <a:rPr lang="fr-FR" sz="2000" dirty="0"/>
              <a:t>de pages vues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333D60F-2307-DD48-0B6C-687EFB833F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435" y="2174018"/>
            <a:ext cx="1885933" cy="1885933"/>
          </a:xfrm>
          <a:prstGeom prst="rect">
            <a:avLst/>
          </a:prstGeom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id="{3ECA978C-C340-F9A6-5B34-BBF14A9E4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3C24764D-A33B-4681-0940-3D97EBB42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3D824193-2AA9-D1A7-6F63-C7199FA9D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0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92F17F-8BF1-8161-7F86-CFB28CCD8139}"/>
              </a:ext>
            </a:extLst>
          </p:cNvPr>
          <p:cNvSpPr/>
          <p:nvPr/>
        </p:nvSpPr>
        <p:spPr>
          <a:xfrm>
            <a:off x="2417197" y="2480807"/>
            <a:ext cx="5359179" cy="3498574"/>
          </a:xfrm>
          <a:prstGeom prst="rect">
            <a:avLst/>
          </a:prstGeom>
          <a:solidFill>
            <a:schemeClr val="bg2"/>
          </a:solidFill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CCB65C2-C461-6AC8-0621-539CAED7F2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1330" y="597747"/>
            <a:ext cx="9467655" cy="692497"/>
          </a:xfrm>
          <a:prstGeom prst="rect">
            <a:avLst/>
          </a:prstGeom>
          <a:ln>
            <a:solidFill>
              <a:srgbClr val="ED69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3900" b="1" dirty="0">
                <a:solidFill>
                  <a:srgbClr val="FFFFFF"/>
                </a:solidFill>
                <a:latin typeface="Bell MT" panose="02020503060305020303" pitchFamily="18" charset="0"/>
              </a:rPr>
              <a:t>ACTION</a:t>
            </a:r>
            <a:r>
              <a:rPr kumimoji="0" lang="fr-FR" altLang="fr-FR" sz="39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Bell MT" panose="02020503060305020303" pitchFamily="18" charset="0"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1462902-3C70-FF53-3EEF-CDBE75477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7F738AF-1507-EDCB-FD5F-E29EC29FE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787DEE3-5BF9-7513-D840-B6DBDDA97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392" y="2713599"/>
            <a:ext cx="4873529" cy="30192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BE44240-5603-90BE-FDB4-150B96B8AE0F}"/>
              </a:ext>
            </a:extLst>
          </p:cNvPr>
          <p:cNvSpPr txBox="1"/>
          <p:nvPr/>
        </p:nvSpPr>
        <p:spPr>
          <a:xfrm>
            <a:off x="260552" y="1535374"/>
            <a:ext cx="59878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0" i="0" dirty="0">
                <a:effectLst/>
              </a:rPr>
              <a:t>ELIOPHOT est devenu partenaire officiel en communication de la fondation :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161097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346F811-736A-2CE2-835E-DE8ED60D8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EFA4FFD-0704-501E-A680-2CC9B0279F0F}"/>
              </a:ext>
            </a:extLst>
          </p:cNvPr>
          <p:cNvSpPr/>
          <p:nvPr/>
        </p:nvSpPr>
        <p:spPr>
          <a:xfrm>
            <a:off x="-107901" y="0"/>
            <a:ext cx="12299901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3972CBF-D622-9CBE-D7D8-E2CDDE039FD1}"/>
              </a:ext>
            </a:extLst>
          </p:cNvPr>
          <p:cNvSpPr txBox="1"/>
          <p:nvPr/>
        </p:nvSpPr>
        <p:spPr>
          <a:xfrm>
            <a:off x="2190426" y="973636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Organisation de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2F15551-CD53-FDEC-098B-2D0B905D8FA8}"/>
              </a:ext>
            </a:extLst>
          </p:cNvPr>
          <p:cNvSpPr txBox="1"/>
          <p:nvPr/>
        </p:nvSpPr>
        <p:spPr>
          <a:xfrm>
            <a:off x="2306663" y="1795090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L’ENTREPRISE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E105FE-739F-F0F5-C043-0C729DE6A1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/>
          <a:stretch>
            <a:fillRect/>
          </a:stretch>
        </p:blipFill>
        <p:spPr>
          <a:xfrm>
            <a:off x="3328220" y="3609267"/>
            <a:ext cx="2365106" cy="266456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BD6FA8B-3DCE-4105-06C1-52A940F29D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20" y="3609267"/>
            <a:ext cx="2503029" cy="266456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F3F5DD0-3053-1ABF-F384-F9FD1F4504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6285697" y="3609267"/>
            <a:ext cx="2503030" cy="26645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B3759D5-EEE3-F84D-3DB4-BF7E03D287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2" r="35316" b="1048"/>
          <a:stretch>
            <a:fillRect/>
          </a:stretch>
        </p:blipFill>
        <p:spPr>
          <a:xfrm>
            <a:off x="9381098" y="3579584"/>
            <a:ext cx="2503029" cy="266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402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801B6-682D-BF52-6B28-4976D0C65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BD9F4F4-8666-3EB3-6390-9E3C05084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43F2410-065C-934B-52F6-6DF99270E1E8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21CA753-DC49-19EB-1AFD-B2E64F1B5F64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09CD142-2F84-036D-AD64-93BBC374F4AE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Conseil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928F3F6-8A13-2C6B-8DF1-02D3D4BBAD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/>
          <a:stretch>
            <a:fillRect/>
          </a:stretch>
        </p:blipFill>
        <p:spPr>
          <a:xfrm>
            <a:off x="1602061" y="-1595974"/>
            <a:ext cx="2365106" cy="266456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FABC89C-6BE2-FD6F-A66F-68970866C3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95" y="1207290"/>
            <a:ext cx="4174039" cy="444342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effectLst>
            <a:softEdge rad="0"/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567DB8-001B-A057-FE58-AB0AB42ADC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1533099" y="-4399239"/>
            <a:ext cx="2503030" cy="26645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9B320DF-AC32-3B6B-CF03-ECAD1519C4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2" r="35316" b="1048"/>
          <a:stretch>
            <a:fillRect/>
          </a:stretch>
        </p:blipFill>
        <p:spPr>
          <a:xfrm>
            <a:off x="1533099" y="-7202505"/>
            <a:ext cx="2503029" cy="266457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62793D4-944D-46E8-2E42-1A73ED28C012}"/>
              </a:ext>
            </a:extLst>
          </p:cNvPr>
          <p:cNvSpPr txBox="1"/>
          <p:nvPr/>
        </p:nvSpPr>
        <p:spPr>
          <a:xfrm>
            <a:off x="5677130" y="3082047"/>
            <a:ext cx="4174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audit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avant-vente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upsell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formations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5B15DBE2-4E37-8169-4E1D-B872BD96538A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5A06CACF-AC80-BEDD-B108-F0D0911CB5EE}"/>
              </a:ext>
            </a:extLst>
          </p:cNvPr>
          <p:cNvSpPr txBox="1"/>
          <p:nvPr/>
        </p:nvSpPr>
        <p:spPr>
          <a:xfrm>
            <a:off x="8541786" y="3082047"/>
            <a:ext cx="37195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directeur des opérations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directeur du développement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directeur de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clientèle</a:t>
            </a:r>
          </a:p>
        </p:txBody>
      </p:sp>
    </p:spTree>
    <p:extLst>
      <p:ext uri="{BB962C8B-B14F-4D97-AF65-F5344CB8AC3E}">
        <p14:creationId xmlns:p14="http://schemas.microsoft.com/office/powerpoint/2010/main" val="24321230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AD2DA-29FC-1267-998F-596FE426E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498D77C-044D-74F6-946D-7B142DA9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5" b="17967"/>
          <a:stretch>
            <a:fillRect/>
          </a:stretch>
        </p:blipFill>
        <p:spPr>
          <a:xfrm>
            <a:off x="-107901" y="0"/>
            <a:ext cx="1229990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DF5BD2-2462-41B3-97A4-DF40F167C49F}"/>
              </a:ext>
            </a:extLst>
          </p:cNvPr>
          <p:cNvSpPr/>
          <p:nvPr/>
        </p:nvSpPr>
        <p:spPr>
          <a:xfrm>
            <a:off x="-143066" y="0"/>
            <a:ext cx="12335066" cy="6858000"/>
          </a:xfrm>
          <a:prstGeom prst="rect">
            <a:avLst/>
          </a:prstGeom>
          <a:solidFill>
            <a:schemeClr val="accent6">
              <a:lumMod val="1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74ECEBC-20D6-52CC-7B93-F34D344FD569}"/>
              </a:ext>
            </a:extLst>
          </p:cNvPr>
          <p:cNvSpPr txBox="1"/>
          <p:nvPr/>
        </p:nvSpPr>
        <p:spPr>
          <a:xfrm>
            <a:off x="4752451" y="1207290"/>
            <a:ext cx="781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Baskerville Old Face" panose="02020602080505020303" pitchFamily="18" charset="0"/>
              </a:rPr>
              <a:t>Le Pôle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2C20A78-8B13-5DBF-298C-008203A8B84C}"/>
              </a:ext>
            </a:extLst>
          </p:cNvPr>
          <p:cNvSpPr txBox="1"/>
          <p:nvPr/>
        </p:nvSpPr>
        <p:spPr>
          <a:xfrm>
            <a:off x="4752451" y="1622788"/>
            <a:ext cx="757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latin typeface="Baskerville Old Face" panose="02020602080505020303" pitchFamily="18" charset="0"/>
              </a:rPr>
              <a:t>Production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49F5694-E6F6-E1EA-6B42-CE12F7F7F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097" y="5328816"/>
            <a:ext cx="2503029" cy="2664568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effectLst>
            <a:softEdge rad="0"/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030D40B-8CF6-BC92-1EC8-F4A3F61CD8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6986" r="7985"/>
          <a:stretch>
            <a:fillRect/>
          </a:stretch>
        </p:blipFill>
        <p:spPr>
          <a:xfrm>
            <a:off x="1533097" y="-2347151"/>
            <a:ext cx="2503030" cy="26645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132AC3B-2FB4-7524-2520-5396BB48A9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2" r="35316" b="1048"/>
          <a:stretch>
            <a:fillRect/>
          </a:stretch>
        </p:blipFill>
        <p:spPr>
          <a:xfrm>
            <a:off x="1533097" y="-5295710"/>
            <a:ext cx="2503029" cy="266457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A8BB4F8-D094-6ED8-1CDE-16C5D809BD4E}"/>
              </a:ext>
            </a:extLst>
          </p:cNvPr>
          <p:cNvSpPr txBox="1"/>
          <p:nvPr/>
        </p:nvSpPr>
        <p:spPr>
          <a:xfrm>
            <a:off x="5677130" y="3082047"/>
            <a:ext cx="41740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Services proposés: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Conduite de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projet 360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coordination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relation client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0DA1F3B-B04A-F232-0647-99065F2D0BF5}"/>
              </a:ext>
            </a:extLst>
          </p:cNvPr>
          <p:cNvCxnSpPr>
            <a:cxnSpLocks/>
          </p:cNvCxnSpPr>
          <p:nvPr/>
        </p:nvCxnSpPr>
        <p:spPr>
          <a:xfrm>
            <a:off x="8400081" y="3082047"/>
            <a:ext cx="0" cy="3108543"/>
          </a:xfrm>
          <a:prstGeom prst="line">
            <a:avLst/>
          </a:prstGeom>
          <a:ln>
            <a:solidFill>
              <a:schemeClr val="tx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17EF49C8-EA26-F159-9954-E6BF1BB00A88}"/>
              </a:ext>
            </a:extLst>
          </p:cNvPr>
          <p:cNvSpPr txBox="1"/>
          <p:nvPr/>
        </p:nvSpPr>
        <p:spPr>
          <a:xfrm>
            <a:off x="8541786" y="3082047"/>
            <a:ext cx="37195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Baskerville Old Face" panose="02020602080505020303" pitchFamily="18" charset="0"/>
              </a:rPr>
              <a:t>Personnel: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- 2 cheffes de projet 360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- Responsable pôle </a:t>
            </a:r>
          </a:p>
          <a:p>
            <a:r>
              <a:rPr lang="fr-FR" sz="2800" dirty="0">
                <a:latin typeface="Baskerville Old Face" panose="02020602080505020303" pitchFamily="18" charset="0"/>
              </a:rPr>
              <a:t>production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79DECAB-2929-DA92-E8B6-E14DEC98AA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/>
          <a:stretch>
            <a:fillRect/>
          </a:stretch>
        </p:blipFill>
        <p:spPr>
          <a:xfrm>
            <a:off x="697593" y="601407"/>
            <a:ext cx="4174039" cy="4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995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te">
  <a:themeElements>
    <a:clrScheme name="Personnalisé 6">
      <a:dk1>
        <a:srgbClr val="C5D3D9"/>
      </a:dk1>
      <a:lt1>
        <a:srgbClr val="D8D8D8"/>
      </a:lt1>
      <a:dk2>
        <a:srgbClr val="547481"/>
      </a:dk2>
      <a:lt2>
        <a:srgbClr val="C5D3D9"/>
      </a:lt2>
      <a:accent1>
        <a:srgbClr val="6E91A0"/>
      </a:accent1>
      <a:accent2>
        <a:srgbClr val="F2F2F2"/>
      </a:accent2>
      <a:accent3>
        <a:srgbClr val="C7C7C7"/>
      </a:accent3>
      <a:accent4>
        <a:srgbClr val="9EB5BF"/>
      </a:accent4>
      <a:accent5>
        <a:srgbClr val="CEDADF"/>
      </a:accent5>
      <a:accent6>
        <a:srgbClr val="F2F2F2"/>
      </a:accent6>
      <a:hlink>
        <a:srgbClr val="FFFFFF"/>
      </a:hlink>
      <a:folHlink>
        <a:srgbClr val="F0D577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407</Words>
  <Application>Microsoft Office PowerPoint</Application>
  <PresentationFormat>Grand écran</PresentationFormat>
  <Paragraphs>172</Paragraphs>
  <Slides>20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Arial</vt:lpstr>
      <vt:lpstr>Baskerville Old Face</vt:lpstr>
      <vt:lpstr>Bell MT</vt:lpstr>
      <vt:lpstr>Brush Script MT</vt:lpstr>
      <vt:lpstr>Calibri</vt:lpstr>
      <vt:lpstr>Courier New</vt:lpstr>
      <vt:lpstr>Trebuchet MS</vt:lpstr>
      <vt:lpstr>Wingdings 3</vt:lpstr>
      <vt:lpstr>Facette</vt:lpstr>
      <vt:lpstr>Présentation PowerPoint</vt:lpstr>
      <vt:lpstr>SOMMAIRE                                                 </vt:lpstr>
      <vt:lpstr>  POURQUOI ET COMMENT ?</vt:lpstr>
      <vt:lpstr>EMPLACEMENT ET ENVIRONEMENT  </vt:lpstr>
      <vt:lpstr>Présentation PowerPoint</vt:lpstr>
      <vt:lpstr>ACTION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Organigramme de l’entreprise                    </vt:lpstr>
      <vt:lpstr>Organigramme de l’entreprise                    </vt:lpstr>
      <vt:lpstr>Organigramme de l’entreprise                    </vt:lpstr>
      <vt:lpstr>Organigramme de l’entreprise                    </vt:lpstr>
      <vt:lpstr>Journée type                               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Francois BARDEL</dc:creator>
  <cp:lastModifiedBy>Francois BARDEL</cp:lastModifiedBy>
  <cp:revision>15</cp:revision>
  <dcterms:created xsi:type="dcterms:W3CDTF">2025-12-01T13:01:32Z</dcterms:created>
  <dcterms:modified xsi:type="dcterms:W3CDTF">2025-12-05T15:59:54Z</dcterms:modified>
</cp:coreProperties>
</file>