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7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6" r:id="rId10"/>
    <p:sldId id="264" r:id="rId11"/>
    <p:sldId id="265" r:id="rId12"/>
    <p:sldId id="269" r:id="rId13"/>
    <p:sldId id="267" r:id="rId14"/>
    <p:sldId id="268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Style léger 1 - Accentuation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Style léger 3 - Accentuation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46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DE11CA-46EE-4010-ADEF-FB1E99184E68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D81C8-7436-430E-B2D2-367FDE5FDE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3013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D81C8-7436-430E-B2D2-367FDE5FDED7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3644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D81C8-7436-430E-B2D2-367FDE5FDED7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0759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D81C8-7436-430E-B2D2-367FDE5FDED7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591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D81C8-7436-430E-B2D2-367FDE5FDED7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3334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D81C8-7436-430E-B2D2-367FDE5FDED7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2302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C118CF39-7904-4797-98E7-79C47EABC894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FD23D34-72B7-478F-8E53-05F6EB4F8D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78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CF39-7904-4797-98E7-79C47EABC894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3D34-72B7-478F-8E53-05F6EB4F8D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1351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CF39-7904-4797-98E7-79C47EABC894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3D34-72B7-478F-8E53-05F6EB4F8D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0564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CF39-7904-4797-98E7-79C47EABC894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3D34-72B7-478F-8E53-05F6EB4F8D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105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  <p:txBody>
          <a:bodyPr/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118CF39-7904-4797-98E7-79C47EABC894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8FD23D34-72B7-478F-8E53-05F6EB4F8D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4001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CF39-7904-4797-98E7-79C47EABC894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3D34-72B7-478F-8E53-05F6EB4F8D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7579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CF39-7904-4797-98E7-79C47EABC894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3D34-72B7-478F-8E53-05F6EB4F8D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9042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CF39-7904-4797-98E7-79C47EABC894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3D34-72B7-478F-8E53-05F6EB4F8D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1012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CF39-7904-4797-98E7-79C47EABC894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23D34-72B7-478F-8E53-05F6EB4F8D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355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CF39-7904-4797-98E7-79C47EABC894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fr-F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FD23D34-72B7-478F-8E53-05F6EB4F8D14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069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C118CF39-7904-4797-98E7-79C47EABC894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FD23D34-72B7-478F-8E53-05F6EB4F8D14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8729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  <p:txBody>
          <a:bodyPr/>
          <a:lstStyle/>
          <a:p>
            <a:endParaRPr lang="fr-FR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118CF39-7904-4797-98E7-79C47EABC894}" type="datetimeFigureOut">
              <a:rPr lang="fr-FR" smtClean="0"/>
              <a:t>05/12/2025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FD23D34-72B7-478F-8E53-05F6EB4F8D1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8651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ollege.eliophot.dev/eleonore/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mp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7.jpg"/><Relationship Id="rId4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D8F3F8-BB86-E08E-DBCE-0F40F881EA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>
                <a:latin typeface="Gabriola" panose="04040605051002020D02" pitchFamily="82" charset="0"/>
              </a:rPr>
              <a:t>rapport de stage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07B2D15-2741-92AF-A363-2B61D42A44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>
                <a:latin typeface="Gabriola" panose="04040605051002020D02" pitchFamily="82" charset="0"/>
              </a:rPr>
              <a:t>Présenté par PAIRAULT Eléonore 3C </a:t>
            </a:r>
          </a:p>
        </p:txBody>
      </p:sp>
    </p:spTree>
    <p:extLst>
      <p:ext uri="{BB962C8B-B14F-4D97-AF65-F5344CB8AC3E}">
        <p14:creationId xmlns:p14="http://schemas.microsoft.com/office/powerpoint/2010/main" val="26516918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E80A5BC-5BFD-C423-FC27-BF7ACF303343}"/>
              </a:ext>
            </a:extLst>
          </p:cNvPr>
          <p:cNvSpPr/>
          <p:nvPr/>
        </p:nvSpPr>
        <p:spPr>
          <a:xfrm>
            <a:off x="4885682" y="1743980"/>
            <a:ext cx="2420635" cy="2530069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6DEE6A1-5128-8D72-5205-A7489ACB0528}"/>
              </a:ext>
            </a:extLst>
          </p:cNvPr>
          <p:cNvSpPr/>
          <p:nvPr/>
        </p:nvSpPr>
        <p:spPr>
          <a:xfrm>
            <a:off x="1216152" y="3737517"/>
            <a:ext cx="2221992" cy="2635228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5805DE06-FCBE-BBF2-9ECC-1B4305B10D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7591" y="642594"/>
            <a:ext cx="7346317" cy="87180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E6E759A-1F75-B8F6-0345-7BDB428DE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92696"/>
            <a:ext cx="10058400" cy="1371600"/>
          </a:xfrm>
        </p:spPr>
        <p:txBody>
          <a:bodyPr/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Le pôle développement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8ECE1CD-EF7F-2202-014F-2A7EB11EF1E8}"/>
              </a:ext>
            </a:extLst>
          </p:cNvPr>
          <p:cNvSpPr txBox="1"/>
          <p:nvPr/>
        </p:nvSpPr>
        <p:spPr>
          <a:xfrm>
            <a:off x="415290" y="1764296"/>
            <a:ext cx="4191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3 collaborateurs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Directeur technique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Développeur interactrice web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Développeur Full stack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7B0ACB5-3E5C-73D1-5AF4-BE07808F5FF8}"/>
              </a:ext>
            </a:extLst>
          </p:cNvPr>
          <p:cNvSpPr txBox="1"/>
          <p:nvPr/>
        </p:nvSpPr>
        <p:spPr>
          <a:xfrm>
            <a:off x="3867710" y="4665642"/>
            <a:ext cx="38774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Production </a:t>
            </a:r>
          </a:p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Recherche &amp; Développement </a:t>
            </a:r>
          </a:p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Support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276B230-0ED6-6F0C-2CEB-C388FC932515}"/>
              </a:ext>
            </a:extLst>
          </p:cNvPr>
          <p:cNvSpPr txBox="1"/>
          <p:nvPr/>
        </p:nvSpPr>
        <p:spPr>
          <a:xfrm>
            <a:off x="8102346" y="2047596"/>
            <a:ext cx="36743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Formations réalisées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Formations en ligne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Ecole en ligne Open classroms développement web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72E6420-1968-5BF5-BCB8-BB5D81C262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0" t="9507" r="13811" b="12389"/>
          <a:stretch>
            <a:fillRect/>
          </a:stretch>
        </p:blipFill>
        <p:spPr>
          <a:xfrm>
            <a:off x="8174736" y="4450199"/>
            <a:ext cx="3601974" cy="181588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2BD8AEB-E8D1-EBA6-2ABD-3D172CC1EE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74" y="1863226"/>
            <a:ext cx="2152650" cy="229157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EF70D0D-78E9-26DA-A2A8-80D427E35C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667" y="3844181"/>
            <a:ext cx="2026962" cy="242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732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06F0645A-8087-A4E1-EAF5-2207DA1D2A81}"/>
              </a:ext>
            </a:extLst>
          </p:cNvPr>
          <p:cNvSpPr/>
          <p:nvPr/>
        </p:nvSpPr>
        <p:spPr>
          <a:xfrm>
            <a:off x="6404969" y="4106104"/>
            <a:ext cx="2249827" cy="2109302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76B0DE5-12B3-B841-F85C-F0B45AF385B7}"/>
              </a:ext>
            </a:extLst>
          </p:cNvPr>
          <p:cNvSpPr/>
          <p:nvPr/>
        </p:nvSpPr>
        <p:spPr>
          <a:xfrm>
            <a:off x="3229356" y="2174661"/>
            <a:ext cx="2660904" cy="2047002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3DCB1D8F-42A7-536D-466B-91B59915F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591" y="642594"/>
            <a:ext cx="7346317" cy="87180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6DAC2EA-B0B2-9EDB-943B-8C10733AD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47560"/>
            <a:ext cx="10058400" cy="1261872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Les pôles administratifs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3A461FA-4232-BC7E-68D7-9A5449431BBF}"/>
              </a:ext>
            </a:extLst>
          </p:cNvPr>
          <p:cNvSpPr txBox="1"/>
          <p:nvPr/>
        </p:nvSpPr>
        <p:spPr>
          <a:xfrm>
            <a:off x="586838" y="1709432"/>
            <a:ext cx="19984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Gabriola" panose="04040605051002020D02" pitchFamily="82" charset="0"/>
              </a:rPr>
              <a:t>Le pôle support :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91AC0C17-BB65-DA7F-C4C1-D61CBF26CD6E}"/>
              </a:ext>
            </a:extLst>
          </p:cNvPr>
          <p:cNvCxnSpPr>
            <a:cxnSpLocks/>
          </p:cNvCxnSpPr>
          <p:nvPr/>
        </p:nvCxnSpPr>
        <p:spPr>
          <a:xfrm>
            <a:off x="6102096" y="1709432"/>
            <a:ext cx="0" cy="469136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8EB9C4C4-CEFD-26F1-3601-E42F4EAF65E9}"/>
              </a:ext>
            </a:extLst>
          </p:cNvPr>
          <p:cNvSpPr txBox="1"/>
          <p:nvPr/>
        </p:nvSpPr>
        <p:spPr>
          <a:xfrm>
            <a:off x="430212" y="2427686"/>
            <a:ext cx="27656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1 collaborateur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Responsable support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technique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5746BF6-DA73-AB93-4CDF-4A518987FB73}"/>
              </a:ext>
            </a:extLst>
          </p:cNvPr>
          <p:cNvSpPr txBox="1"/>
          <p:nvPr/>
        </p:nvSpPr>
        <p:spPr>
          <a:xfrm>
            <a:off x="2327591" y="4582404"/>
            <a:ext cx="45262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Répond aux questions des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clients</a:t>
            </a:r>
          </a:p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Accompagne les clients sur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l’utilisation des outils. 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C336ABF-E94C-34DD-DB62-C36692C20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665" y="2290221"/>
            <a:ext cx="2304286" cy="1815882"/>
          </a:xfrm>
          <a:prstGeom prst="rect">
            <a:avLst/>
          </a:prstGeom>
        </p:spPr>
      </p:pic>
      <p:pic>
        <p:nvPicPr>
          <p:cNvPr id="2054" name="Picture 6" descr="Ordinateur - Icônes ordinateur gratuites">
            <a:extLst>
              <a:ext uri="{FF2B5EF4-FFF2-40B4-BE49-F238E27FC236}">
                <a16:creationId xmlns:a16="http://schemas.microsoft.com/office/drawing/2014/main" id="{C89DC3F6-502F-57E7-12A1-7D509E1F3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2" y="4351284"/>
            <a:ext cx="1928941" cy="2047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320593DC-FC9C-6CEC-8E2A-9A18649CA4E1}"/>
              </a:ext>
            </a:extLst>
          </p:cNvPr>
          <p:cNvSpPr txBox="1"/>
          <p:nvPr/>
        </p:nvSpPr>
        <p:spPr>
          <a:xfrm>
            <a:off x="6370222" y="1709432"/>
            <a:ext cx="3950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Gabriola" panose="04040605051002020D02" pitchFamily="82" charset="0"/>
              </a:rPr>
              <a:t>Le pôle financier :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5BA222B0-6D01-462D-21DA-A852F7EB9B4F}"/>
              </a:ext>
            </a:extLst>
          </p:cNvPr>
          <p:cNvSpPr txBox="1"/>
          <p:nvPr/>
        </p:nvSpPr>
        <p:spPr>
          <a:xfrm>
            <a:off x="6313933" y="2427685"/>
            <a:ext cx="28483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 1 collaborateur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Responsable financier et administratif 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4A91BB2-54BC-3DD1-6693-EBD17866C4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7485" y="4212745"/>
            <a:ext cx="1944793" cy="1896020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BFC0A89C-2B0F-8D58-0FDD-4BAEBC0D8DA3}"/>
              </a:ext>
            </a:extLst>
          </p:cNvPr>
          <p:cNvSpPr txBox="1"/>
          <p:nvPr/>
        </p:nvSpPr>
        <p:spPr>
          <a:xfrm>
            <a:off x="8902343" y="3886914"/>
            <a:ext cx="29969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Gère les finances de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l’entreprise </a:t>
            </a:r>
          </a:p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Assure la gestion de la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partie administrative de l’agence 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B408046B-5A7D-C637-E04D-5F7AE3739B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083" y="1507957"/>
            <a:ext cx="2304723" cy="230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050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4E10F360-5B97-E572-A61E-B3B7D1EEE2BA}"/>
              </a:ext>
            </a:extLst>
          </p:cNvPr>
          <p:cNvSpPr/>
          <p:nvPr/>
        </p:nvSpPr>
        <p:spPr>
          <a:xfrm>
            <a:off x="5349240" y="3429000"/>
            <a:ext cx="2361157" cy="3036298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DAFEA86F-7A59-E74E-994A-BE8F88913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591" y="642594"/>
            <a:ext cx="7346317" cy="87180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4B22165-588C-BE33-581B-3859BA8C0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92696"/>
            <a:ext cx="10058400" cy="1371600"/>
          </a:xfrm>
        </p:spPr>
        <p:txBody>
          <a:bodyPr/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Organisation de l’agence  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A3F80A3B-B5CD-B2FF-27C6-5168E24A5D05}"/>
              </a:ext>
            </a:extLst>
          </p:cNvPr>
          <p:cNvSpPr/>
          <p:nvPr/>
        </p:nvSpPr>
        <p:spPr>
          <a:xfrm>
            <a:off x="1196393" y="1969042"/>
            <a:ext cx="2233546" cy="1024128"/>
          </a:xfrm>
          <a:prstGeom prst="round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  <a:latin typeface="Gabriola" panose="04040605051002020D02" pitchFamily="82" charset="0"/>
              </a:rPr>
              <a:t>Collaborateurs 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09D96B76-2EB0-E029-E0A8-A00F2BBDA80E}"/>
              </a:ext>
            </a:extLst>
          </p:cNvPr>
          <p:cNvSpPr/>
          <p:nvPr/>
        </p:nvSpPr>
        <p:spPr>
          <a:xfrm>
            <a:off x="4979227" y="1969042"/>
            <a:ext cx="2233546" cy="1024128"/>
          </a:xfrm>
          <a:prstGeom prst="round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  <a:latin typeface="Gabriola" panose="04040605051002020D02" pitchFamily="82" charset="0"/>
              </a:rPr>
              <a:t>Directeurs des pôles 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6E5A417E-5D9D-D60A-F1C1-BD431EC6BCAE}"/>
              </a:ext>
            </a:extLst>
          </p:cNvPr>
          <p:cNvCxnSpPr>
            <a:cxnSpLocks/>
          </p:cNvCxnSpPr>
          <p:nvPr/>
        </p:nvCxnSpPr>
        <p:spPr>
          <a:xfrm>
            <a:off x="7461504" y="2507280"/>
            <a:ext cx="1101604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C09F42A0-EBFD-CB70-43A2-60807E62399C}"/>
              </a:ext>
            </a:extLst>
          </p:cNvPr>
          <p:cNvSpPr/>
          <p:nvPr/>
        </p:nvSpPr>
        <p:spPr>
          <a:xfrm>
            <a:off x="8762062" y="1969042"/>
            <a:ext cx="2233546" cy="1024128"/>
          </a:xfrm>
          <a:prstGeom prst="round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  <a:latin typeface="Gabriola" panose="04040605051002020D02" pitchFamily="82" charset="0"/>
              </a:rPr>
              <a:t>Directeur des opérations </a:t>
            </a: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2AFC5839-F6B8-F91E-CE96-E0AD33CC4239}"/>
              </a:ext>
            </a:extLst>
          </p:cNvPr>
          <p:cNvCxnSpPr>
            <a:cxnSpLocks/>
          </p:cNvCxnSpPr>
          <p:nvPr/>
        </p:nvCxnSpPr>
        <p:spPr>
          <a:xfrm>
            <a:off x="3671040" y="2507280"/>
            <a:ext cx="1014360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AutoShape 2" descr="Fleche PNG Images, 47000+ Ressources graphiques pour le téléchargement libre">
            <a:extLst>
              <a:ext uri="{FF2B5EF4-FFF2-40B4-BE49-F238E27FC236}">
                <a16:creationId xmlns:a16="http://schemas.microsoft.com/office/drawing/2014/main" id="{B05F178D-0273-D04B-994F-890F5D55F1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21392" y="2761000"/>
            <a:ext cx="1292352" cy="122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0B999ED4-FB8A-9E01-A03E-EB29C861EEF3}"/>
              </a:ext>
            </a:extLst>
          </p:cNvPr>
          <p:cNvSpPr txBox="1"/>
          <p:nvPr/>
        </p:nvSpPr>
        <p:spPr>
          <a:xfrm>
            <a:off x="444370" y="3215644"/>
            <a:ext cx="499132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Résumé :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b="1" dirty="0">
                <a:latin typeface="Gabriola" panose="04040605051002020D02" pitchFamily="82" charset="0"/>
              </a:rPr>
              <a:t>- Pôle conseil </a:t>
            </a:r>
            <a:r>
              <a:rPr lang="fr-FR" sz="2800" dirty="0">
                <a:latin typeface="Gabriola" panose="04040605051002020D02" pitchFamily="82" charset="0"/>
              </a:rPr>
              <a:t>: fait une offre au client qui expose son projet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</a:t>
            </a:r>
            <a:r>
              <a:rPr lang="fr-FR" sz="2800" b="1" dirty="0">
                <a:latin typeface="Gabriola" panose="04040605051002020D02" pitchFamily="82" charset="0"/>
              </a:rPr>
              <a:t>Pôle projet </a:t>
            </a:r>
            <a:r>
              <a:rPr lang="fr-FR" sz="2800" dirty="0">
                <a:latin typeface="Gabriola" panose="04040605051002020D02" pitchFamily="82" charset="0"/>
              </a:rPr>
              <a:t>: planifie et mobilise les équipes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</a:t>
            </a:r>
            <a:r>
              <a:rPr lang="fr-FR" sz="2800" b="1" dirty="0">
                <a:latin typeface="Gabriola" panose="04040605051002020D02" pitchFamily="82" charset="0"/>
              </a:rPr>
              <a:t>Pôle studio </a:t>
            </a:r>
            <a:r>
              <a:rPr lang="fr-FR" sz="2800" dirty="0">
                <a:latin typeface="Gabriola" panose="04040605051002020D02" pitchFamily="82" charset="0"/>
              </a:rPr>
              <a:t>: élabore la maquette du site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b="1" dirty="0">
                <a:latin typeface="Gabriola" panose="04040605051002020D02" pitchFamily="82" charset="0"/>
              </a:rPr>
              <a:t>- Pôle développement </a:t>
            </a:r>
            <a:r>
              <a:rPr lang="fr-FR" sz="2800" dirty="0">
                <a:latin typeface="Gabriola" panose="04040605051002020D02" pitchFamily="82" charset="0"/>
              </a:rPr>
              <a:t>: créer le site grâce à la  maquette 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82F6ACF8-9F49-7677-BD10-2982B0BEB8BD}"/>
              </a:ext>
            </a:extLst>
          </p:cNvPr>
          <p:cNvSpPr txBox="1"/>
          <p:nvPr/>
        </p:nvSpPr>
        <p:spPr>
          <a:xfrm>
            <a:off x="7710397" y="3510649"/>
            <a:ext cx="407473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</a:t>
            </a:r>
            <a:r>
              <a:rPr lang="fr-FR" sz="2800" b="1" dirty="0">
                <a:latin typeface="Gabriola" panose="04040605051002020D02" pitchFamily="82" charset="0"/>
              </a:rPr>
              <a:t>Pôle webmarketing </a:t>
            </a:r>
            <a:r>
              <a:rPr lang="fr-FR" sz="2800" dirty="0">
                <a:latin typeface="Gabriola" panose="04040605051002020D02" pitchFamily="82" charset="0"/>
              </a:rPr>
              <a:t>( facultatif ) : fait en sorte que le site apparaisse en tête des résultats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</a:t>
            </a:r>
            <a:r>
              <a:rPr lang="fr-FR" sz="2800" b="1" dirty="0">
                <a:latin typeface="Gabriola" panose="04040605051002020D02" pitchFamily="82" charset="0"/>
              </a:rPr>
              <a:t>Pôle réseaux sociaux </a:t>
            </a:r>
            <a:r>
              <a:rPr lang="fr-FR" sz="2800" dirty="0">
                <a:latin typeface="Gabriola" panose="04040605051002020D02" pitchFamily="82" charset="0"/>
              </a:rPr>
              <a:t>( facultatif ) :</a:t>
            </a:r>
            <a:r>
              <a:rPr lang="fr-FR" sz="2800" b="1" dirty="0">
                <a:latin typeface="Gabriola" panose="04040605051002020D02" pitchFamily="82" charset="0"/>
              </a:rPr>
              <a:t> </a:t>
            </a:r>
            <a:r>
              <a:rPr lang="fr-FR" sz="2800" dirty="0">
                <a:latin typeface="Gabriola" panose="04040605051002020D02" pitchFamily="82" charset="0"/>
              </a:rPr>
              <a:t>assurer la visibilité de la marque du client sur les réseaux </a:t>
            </a:r>
          </a:p>
          <a:p>
            <a:endParaRPr lang="fr-FR" dirty="0"/>
          </a:p>
        </p:txBody>
      </p:sp>
      <p:pic>
        <p:nvPicPr>
          <p:cNvPr id="47" name="Image 46">
            <a:extLst>
              <a:ext uri="{FF2B5EF4-FFF2-40B4-BE49-F238E27FC236}">
                <a16:creationId xmlns:a16="http://schemas.microsoft.com/office/drawing/2014/main" id="{24F5A882-A756-14FA-A45A-DDE2BC8947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963" y="3539467"/>
            <a:ext cx="2111522" cy="281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23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5321112-9DEF-4F78-8998-82B771538807}"/>
              </a:ext>
            </a:extLst>
          </p:cNvPr>
          <p:cNvSpPr/>
          <p:nvPr/>
        </p:nvSpPr>
        <p:spPr>
          <a:xfrm>
            <a:off x="342328" y="2246432"/>
            <a:ext cx="2162746" cy="3678118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54D2CA8-926F-136E-6BA2-8CB31D095B5F}"/>
              </a:ext>
            </a:extLst>
          </p:cNvPr>
          <p:cNvSpPr/>
          <p:nvPr/>
        </p:nvSpPr>
        <p:spPr>
          <a:xfrm>
            <a:off x="9105900" y="1933575"/>
            <a:ext cx="2743771" cy="2686050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601A3D15-1CDF-D40E-DB79-E0FD484CC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591" y="671169"/>
            <a:ext cx="7346317" cy="87180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2490A67-764D-50D0-C8BD-4155B0B7D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92696"/>
            <a:ext cx="10058400" cy="1371600"/>
          </a:xfrm>
        </p:spPr>
        <p:txBody>
          <a:bodyPr/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Une journée type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F534A72-5ACE-9A5E-40ED-FCEF655A2CD2}"/>
              </a:ext>
            </a:extLst>
          </p:cNvPr>
          <p:cNvSpPr txBox="1"/>
          <p:nvPr/>
        </p:nvSpPr>
        <p:spPr>
          <a:xfrm>
            <a:off x="2505075" y="2025951"/>
            <a:ext cx="35909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Le matin :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</a:t>
            </a:r>
            <a:r>
              <a:rPr lang="fr-FR" sz="2800" b="1" dirty="0">
                <a:latin typeface="Gabriola" panose="04040605051002020D02" pitchFamily="82" charset="0"/>
              </a:rPr>
              <a:t>9h</a:t>
            </a:r>
            <a:r>
              <a:rPr lang="fr-FR" sz="2800" dirty="0">
                <a:latin typeface="Gabriola" panose="04040605051002020D02" pitchFamily="82" charset="0"/>
              </a:rPr>
              <a:t> : Arrivée à l’entreprise / Bonjour aux l’équipes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</a:t>
            </a:r>
            <a:r>
              <a:rPr lang="fr-FR" sz="2800" b="1" dirty="0">
                <a:latin typeface="Gabriola" panose="04040605051002020D02" pitchFamily="82" charset="0"/>
              </a:rPr>
              <a:t>9h10</a:t>
            </a:r>
            <a:r>
              <a:rPr lang="fr-FR" sz="2800" dirty="0">
                <a:latin typeface="Gabriola" panose="04040605051002020D02" pitchFamily="82" charset="0"/>
              </a:rPr>
              <a:t> : Observation d’un des différents pôles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</a:t>
            </a:r>
            <a:r>
              <a:rPr lang="fr-FR" sz="2800" b="1" dirty="0">
                <a:latin typeface="Gabriola" panose="04040605051002020D02" pitchFamily="82" charset="0"/>
              </a:rPr>
              <a:t>11h</a:t>
            </a:r>
            <a:r>
              <a:rPr lang="fr-FR" sz="2800" dirty="0">
                <a:latin typeface="Gabriola" panose="04040605051002020D02" pitchFamily="82" charset="0"/>
              </a:rPr>
              <a:t> : Pause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</a:t>
            </a:r>
            <a:r>
              <a:rPr lang="fr-FR" sz="2800" b="1" dirty="0">
                <a:latin typeface="Gabriola" panose="04040605051002020D02" pitchFamily="82" charset="0"/>
              </a:rPr>
              <a:t>11H20</a:t>
            </a:r>
            <a:r>
              <a:rPr lang="fr-FR" sz="2800" dirty="0">
                <a:latin typeface="Gabriola" panose="04040605051002020D02" pitchFamily="82" charset="0"/>
              </a:rPr>
              <a:t> : Travail sur le rapport de stage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</a:t>
            </a:r>
            <a:r>
              <a:rPr lang="fr-FR" sz="2800" b="1" dirty="0">
                <a:latin typeface="Gabriola" panose="04040605051002020D02" pitchFamily="82" charset="0"/>
              </a:rPr>
              <a:t>12H</a:t>
            </a:r>
            <a:r>
              <a:rPr lang="fr-FR" sz="2800" dirty="0">
                <a:latin typeface="Gabriola" panose="04040605051002020D02" pitchFamily="82" charset="0"/>
              </a:rPr>
              <a:t> : Pause repas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7675978-FE55-A2A4-BA06-C281C85E3E77}"/>
              </a:ext>
            </a:extLst>
          </p:cNvPr>
          <p:cNvSpPr txBox="1"/>
          <p:nvPr/>
        </p:nvSpPr>
        <p:spPr>
          <a:xfrm>
            <a:off x="6357366" y="2025951"/>
            <a:ext cx="27813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L’après midi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b="1" dirty="0">
                <a:latin typeface="Gabriola" panose="04040605051002020D02" pitchFamily="82" charset="0"/>
              </a:rPr>
              <a:t>- 12h30</a:t>
            </a:r>
            <a:r>
              <a:rPr lang="fr-FR" sz="2800" dirty="0">
                <a:latin typeface="Gabriola" panose="04040605051002020D02" pitchFamily="82" charset="0"/>
              </a:rPr>
              <a:t> : Repas 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b="1" dirty="0">
                <a:latin typeface="Gabriola" panose="04040605051002020D02" pitchFamily="82" charset="0"/>
              </a:rPr>
              <a:t>- 14h</a:t>
            </a:r>
            <a:r>
              <a:rPr lang="fr-FR" sz="2800" dirty="0">
                <a:latin typeface="Gabriola" panose="04040605051002020D02" pitchFamily="82" charset="0"/>
              </a:rPr>
              <a:t> : Travaux divers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b="1" dirty="0">
                <a:latin typeface="Gabriola" panose="04040605051002020D02" pitchFamily="82" charset="0"/>
              </a:rPr>
              <a:t>- 15h </a:t>
            </a:r>
            <a:r>
              <a:rPr lang="fr-FR" sz="2800" dirty="0">
                <a:latin typeface="Gabriola" panose="04040605051002020D02" pitchFamily="82" charset="0"/>
              </a:rPr>
              <a:t>: Pause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b="1" dirty="0">
                <a:latin typeface="Gabriola" panose="04040605051002020D02" pitchFamily="82" charset="0"/>
              </a:rPr>
              <a:t>- 15h20</a:t>
            </a:r>
            <a:r>
              <a:rPr lang="fr-FR" sz="2800" dirty="0">
                <a:latin typeface="Gabriola" panose="04040605051002020D02" pitchFamily="82" charset="0"/>
              </a:rPr>
              <a:t> : Observation d’un autre pôle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</a:t>
            </a:r>
            <a:r>
              <a:rPr lang="fr-FR" sz="2800" b="1" dirty="0">
                <a:latin typeface="Gabriola" panose="04040605051002020D02" pitchFamily="82" charset="0"/>
              </a:rPr>
              <a:t>17h</a:t>
            </a:r>
            <a:r>
              <a:rPr lang="fr-FR" sz="2800" dirty="0">
                <a:latin typeface="Gabriola" panose="04040605051002020D02" pitchFamily="82" charset="0"/>
              </a:rPr>
              <a:t> : Fin de la journée 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6FACBDE6-5921-133B-9D67-1E82A2373927}"/>
              </a:ext>
            </a:extLst>
          </p:cNvPr>
          <p:cNvCxnSpPr>
            <a:cxnSpLocks/>
            <a:stCxn id="2" idx="2"/>
          </p:cNvCxnSpPr>
          <p:nvPr/>
        </p:nvCxnSpPr>
        <p:spPr>
          <a:xfrm>
            <a:off x="6096000" y="1764296"/>
            <a:ext cx="0" cy="449362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>
            <a:extLst>
              <a:ext uri="{FF2B5EF4-FFF2-40B4-BE49-F238E27FC236}">
                <a16:creationId xmlns:a16="http://schemas.microsoft.com/office/drawing/2014/main" id="{71EE8212-BB1E-2CFD-EEB1-61D47AF488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39" y="2320813"/>
            <a:ext cx="1985263" cy="352935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C6158617-E026-F9A2-3B80-0BC3781C88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666" y="5134494"/>
            <a:ext cx="2347912" cy="13207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A89CFD8-20BD-39E6-09CC-CD884F0DD4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5440" y="2025951"/>
            <a:ext cx="2517921" cy="248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79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013A083-B6D1-54ED-E535-FB52B60C044C}"/>
              </a:ext>
            </a:extLst>
          </p:cNvPr>
          <p:cNvSpPr/>
          <p:nvPr/>
        </p:nvSpPr>
        <p:spPr>
          <a:xfrm>
            <a:off x="5499354" y="1792870"/>
            <a:ext cx="2304606" cy="2824883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A42F07-93B1-C192-FC62-8A3D3A56DD96}"/>
              </a:ext>
            </a:extLst>
          </p:cNvPr>
          <p:cNvSpPr/>
          <p:nvPr/>
        </p:nvSpPr>
        <p:spPr>
          <a:xfrm>
            <a:off x="1048512" y="4185297"/>
            <a:ext cx="2334768" cy="2343519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Espace réservé du contenu 3">
            <a:extLst>
              <a:ext uri="{FF2B5EF4-FFF2-40B4-BE49-F238E27FC236}">
                <a16:creationId xmlns:a16="http://schemas.microsoft.com/office/drawing/2014/main" id="{E91D8682-FAB2-6041-61FA-11684BE0B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591" y="671169"/>
            <a:ext cx="7346317" cy="87180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9C03DD41-D531-AE17-C122-E93D3E510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21271"/>
            <a:ext cx="10058400" cy="1371600"/>
          </a:xfrm>
        </p:spPr>
        <p:txBody>
          <a:bodyPr/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Bilan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C95D984-097A-143A-6CD4-21A7F0D05F06}"/>
              </a:ext>
            </a:extLst>
          </p:cNvPr>
          <p:cNvSpPr txBox="1"/>
          <p:nvPr/>
        </p:nvSpPr>
        <p:spPr>
          <a:xfrm>
            <a:off x="562533" y="1457793"/>
            <a:ext cx="50109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Apprentissage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Codage HLML et CSS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  <a:hlinkClick r:id="rId3"/>
              </a:rPr>
              <a:t>Le chat et la lune</a:t>
            </a:r>
            <a:endParaRPr lang="fr-FR" sz="2800" dirty="0">
              <a:latin typeface="Gabriola" panose="04040605051002020D02" pitchFamily="82" charset="0"/>
            </a:endParaRP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Vie en entreprise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Création d’un site web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Marketing et publicité pour une marque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96A12C3-AFBD-326C-6868-5C3295472090}"/>
              </a:ext>
            </a:extLst>
          </p:cNvPr>
          <p:cNvSpPr txBox="1"/>
          <p:nvPr/>
        </p:nvSpPr>
        <p:spPr>
          <a:xfrm>
            <a:off x="7803960" y="1542973"/>
            <a:ext cx="3739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Ressenties :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Bonne ambiance de travail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Découverte du fonctionnement d’une entreprise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Gagnée en autonomie mais besoin d’un temps d’adaptation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242439E-AFF2-429B-ABE8-0BB1C58F5461}"/>
              </a:ext>
            </a:extLst>
          </p:cNvPr>
          <p:cNvSpPr txBox="1"/>
          <p:nvPr/>
        </p:nvSpPr>
        <p:spPr>
          <a:xfrm>
            <a:off x="4327778" y="4617754"/>
            <a:ext cx="353644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Orientation :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Projet d’orientation qui ne correspond pas aux  domaines explorés durant ce stage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09F9011-9B37-B091-07A4-3F6AC2749F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536" y="1866484"/>
            <a:ext cx="2008242" cy="267765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FFB8CA0-934C-8A79-DB7F-88815E3157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9190" y="4288170"/>
            <a:ext cx="2153412" cy="2137771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81B6ED00-94AD-ABD8-F358-DC67CC6CCA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87" b="23835"/>
          <a:stretch>
            <a:fillRect/>
          </a:stretch>
        </p:blipFill>
        <p:spPr>
          <a:xfrm>
            <a:off x="8293804" y="4544140"/>
            <a:ext cx="2936571" cy="181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00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6F9B23B4-F116-7B62-1E2A-EEBCEFE0A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591" y="642594"/>
            <a:ext cx="7346317" cy="87180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4C346B9-0ED1-4923-AB91-C5C29FF3E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92696"/>
            <a:ext cx="10058400" cy="1371600"/>
          </a:xfrm>
        </p:spPr>
        <p:txBody>
          <a:bodyPr/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Remerciements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21B4998-0F1B-0E63-5844-11A0656AFEF6}"/>
              </a:ext>
            </a:extLst>
          </p:cNvPr>
          <p:cNvSpPr txBox="1"/>
          <p:nvPr/>
        </p:nvSpPr>
        <p:spPr>
          <a:xfrm>
            <a:off x="2980944" y="2624328"/>
            <a:ext cx="6528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latin typeface="Gabriola" panose="04040605051002020D02" pitchFamily="82" charset="0"/>
              </a:rPr>
              <a:t>Merci pour votre patience et votre écoute !</a:t>
            </a:r>
          </a:p>
          <a:p>
            <a:pPr algn="ctr"/>
            <a:r>
              <a:rPr lang="fr-FR" sz="3600" dirty="0">
                <a:latin typeface="Gabriola" panose="04040605051002020D02" pitchFamily="82" charset="0"/>
              </a:rPr>
              <a:t>Avez-vous des questions ? </a:t>
            </a:r>
          </a:p>
        </p:txBody>
      </p:sp>
    </p:spTree>
    <p:extLst>
      <p:ext uri="{BB962C8B-B14F-4D97-AF65-F5344CB8AC3E}">
        <p14:creationId xmlns:p14="http://schemas.microsoft.com/office/powerpoint/2010/main" val="174224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0FB5D82-A95D-D9CE-528A-005EF7E9F7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955" y="471868"/>
            <a:ext cx="7315834" cy="87180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790DDA1-522A-0FEF-E990-AEA733925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21970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fr-FR" sz="5400" dirty="0">
                <a:latin typeface="Gabriola" panose="04040605051002020D02" pitchFamily="82" charset="0"/>
              </a:rPr>
              <a:t>Sommaire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6A031431-640B-54B8-D6B1-1F0CE5154C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36466"/>
              </p:ext>
            </p:extLst>
          </p:nvPr>
        </p:nvGraphicFramePr>
        <p:xfrm>
          <a:off x="3346196" y="1435608"/>
          <a:ext cx="5499608" cy="510941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499608">
                  <a:extLst>
                    <a:ext uri="{9D8B030D-6E8A-4147-A177-3AD203B41FA5}">
                      <a16:colId xmlns:a16="http://schemas.microsoft.com/office/drawing/2014/main" val="2157453995"/>
                    </a:ext>
                  </a:extLst>
                </a:gridCol>
              </a:tblGrid>
              <a:tr h="975023">
                <a:tc>
                  <a:txBody>
                    <a:bodyPr/>
                    <a:lstStyle/>
                    <a:p>
                      <a:pPr algn="ctr"/>
                      <a:r>
                        <a:rPr lang="fr-FR" sz="2800" b="0" dirty="0">
                          <a:latin typeface="Gabriola" panose="04040605051002020D02" pitchFamily="82" charset="0"/>
                        </a:rPr>
                        <a:t>Choix du stage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8081831"/>
                  </a:ext>
                </a:extLst>
              </a:tr>
              <a:tr h="689066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Gabriola" panose="04040605051002020D02" pitchFamily="82" charset="0"/>
                        </a:rPr>
                        <a:t>Emplacement de l’entreprise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1371930"/>
                  </a:ext>
                </a:extLst>
              </a:tr>
              <a:tr h="689066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Gabriola" panose="04040605051002020D02" pitchFamily="82" charset="0"/>
                        </a:rPr>
                        <a:t>Description de l’agence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5794552"/>
                  </a:ext>
                </a:extLst>
              </a:tr>
              <a:tr h="689066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Gabriola" panose="04040605051002020D02" pitchFamily="82" charset="0"/>
                        </a:rPr>
                        <a:t>Les différents pôles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742248"/>
                  </a:ext>
                </a:extLst>
              </a:tr>
              <a:tr h="689066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Gabriola" panose="04040605051002020D02" pitchFamily="82" charset="0"/>
                        </a:rPr>
                        <a:t>L’organisation de la société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486790"/>
                  </a:ext>
                </a:extLst>
              </a:tr>
              <a:tr h="689066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Gabriola" panose="04040605051002020D02" pitchFamily="82" charset="0"/>
                        </a:rPr>
                        <a:t>Une journée type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133085"/>
                  </a:ext>
                </a:extLst>
              </a:tr>
              <a:tr h="689066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latin typeface="Gabriola" panose="04040605051002020D02" pitchFamily="82" charset="0"/>
                        </a:rPr>
                        <a:t>Bilan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2564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783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196D74B3-3065-521A-45C6-B470E977E9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1259" y="530542"/>
            <a:ext cx="7321931" cy="87180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18B3FA5-D042-BFDC-3433-1B8B4641F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80644"/>
            <a:ext cx="10058400" cy="1371600"/>
          </a:xfrm>
        </p:spPr>
        <p:txBody>
          <a:bodyPr/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Choix du stage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507EAAB1-84C2-00CE-4373-F750E0A263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877768"/>
              </p:ext>
            </p:extLst>
          </p:nvPr>
        </p:nvGraphicFramePr>
        <p:xfrm>
          <a:off x="2032000" y="2441638"/>
          <a:ext cx="8128000" cy="2677954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32646251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291049737"/>
                    </a:ext>
                  </a:extLst>
                </a:gridCol>
              </a:tblGrid>
              <a:tr h="1306354">
                <a:tc>
                  <a:txBody>
                    <a:bodyPr/>
                    <a:lstStyle/>
                    <a:p>
                      <a:pPr algn="ctr"/>
                      <a:endParaRPr lang="fr-FR" sz="2800" dirty="0">
                        <a:latin typeface="Gabriola" panose="04040605051002020D02" pitchFamily="82" charset="0"/>
                      </a:endParaRPr>
                    </a:p>
                    <a:p>
                      <a:pPr algn="ctr"/>
                      <a:r>
                        <a:rPr lang="fr-FR" sz="2800" dirty="0">
                          <a:latin typeface="Gabriola" panose="04040605051002020D02" pitchFamily="82" charset="0"/>
                        </a:rPr>
                        <a:t>Pourquoi se stage ?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800" dirty="0">
                        <a:latin typeface="Gabriola" panose="04040605051002020D02" pitchFamily="82" charset="0"/>
                      </a:endParaRPr>
                    </a:p>
                    <a:p>
                      <a:pPr algn="ctr"/>
                      <a:r>
                        <a:rPr lang="fr-FR" sz="2800" dirty="0">
                          <a:latin typeface="Gabriola" panose="04040605051002020D02" pitchFamily="82" charset="0"/>
                        </a:rPr>
                        <a:t>Comment j’ai choisi ?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646712"/>
                  </a:ext>
                </a:extLst>
              </a:tr>
              <a:tr h="1306354">
                <a:tc>
                  <a:txBody>
                    <a:bodyPr/>
                    <a:lstStyle/>
                    <a:p>
                      <a:r>
                        <a:rPr lang="fr-FR" sz="2800" dirty="0">
                          <a:latin typeface="Gabriola" panose="04040605051002020D02" pitchFamily="82" charset="0"/>
                        </a:rPr>
                        <a:t>- Intéressée par la communication sur les réseaux sociaux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fr-FR" sz="2800" dirty="0">
                          <a:latin typeface="Gabriola" panose="04040605051002020D02" pitchFamily="82" charset="0"/>
                        </a:rPr>
                        <a:t>- Grâce à un contact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fr-FR" sz="2800" dirty="0">
                          <a:latin typeface="Gabriola" panose="04040605051002020D02" pitchFamily="82" charset="0"/>
                        </a:rPr>
                        <a:t>- Grâce aux réseaux sociaux qui m’ont donné envie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530046"/>
                  </a:ext>
                </a:extLst>
              </a:tr>
            </a:tbl>
          </a:graphicData>
        </a:graphic>
      </p:graphicFrame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B293D53E-2223-2B87-3522-6C1AF6219018}"/>
              </a:ext>
            </a:extLst>
          </p:cNvPr>
          <p:cNvCxnSpPr>
            <a:cxnSpLocks/>
            <a:endCxn id="5" idx="2"/>
          </p:cNvCxnSpPr>
          <p:nvPr/>
        </p:nvCxnSpPr>
        <p:spPr>
          <a:xfrm>
            <a:off x="6096000" y="2444496"/>
            <a:ext cx="0" cy="267509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Images de Communication interne – Téléchargement gratuit sur Freepik">
            <a:extLst>
              <a:ext uri="{FF2B5EF4-FFF2-40B4-BE49-F238E27FC236}">
                <a16:creationId xmlns:a16="http://schemas.microsoft.com/office/drawing/2014/main" id="{EE7C62E7-2015-86C3-0F6C-7D53B061A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1469" y="4749546"/>
            <a:ext cx="1969319" cy="131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s de Personnage qui s interroge – Téléchargement gratuit sur Freepik">
            <a:extLst>
              <a:ext uri="{FF2B5EF4-FFF2-40B4-BE49-F238E27FC236}">
                <a16:creationId xmlns:a16="http://schemas.microsoft.com/office/drawing/2014/main" id="{B6FCD12A-614C-F6F9-4333-DF4AF7AE9B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8" r="15757" b="2916"/>
          <a:stretch>
            <a:fillRect/>
          </a:stretch>
        </p:blipFill>
        <p:spPr bwMode="auto">
          <a:xfrm>
            <a:off x="771537" y="1012850"/>
            <a:ext cx="1527981" cy="206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429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 51">
            <a:extLst>
              <a:ext uri="{FF2B5EF4-FFF2-40B4-BE49-F238E27FC236}">
                <a16:creationId xmlns:a16="http://schemas.microsoft.com/office/drawing/2014/main" id="{3403ED5E-53B7-61CB-5399-A53C7DAB25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010" y="505426"/>
            <a:ext cx="7315834" cy="871804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C20ABFF7-F6FE-3B00-B7FE-29A4682F4ADA}"/>
              </a:ext>
            </a:extLst>
          </p:cNvPr>
          <p:cNvSpPr/>
          <p:nvPr/>
        </p:nvSpPr>
        <p:spPr>
          <a:xfrm>
            <a:off x="434467" y="3877932"/>
            <a:ext cx="3742405" cy="2582875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E44339B-A1D2-60A6-0F38-9FE18E99D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58546"/>
            <a:ext cx="10058400" cy="1371600"/>
          </a:xfrm>
        </p:spPr>
        <p:txBody>
          <a:bodyPr/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Emplacement de l’entreprise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3022CE-9952-F1C8-A327-7F4319CCB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608" y="1675485"/>
            <a:ext cx="10905744" cy="4404894"/>
          </a:xfrm>
        </p:spPr>
        <p:txBody>
          <a:bodyPr>
            <a:norm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400" dirty="0"/>
              <a:t>  </a:t>
            </a:r>
            <a:r>
              <a:rPr lang="fr-FR" sz="2800" dirty="0">
                <a:latin typeface="Gabriola" panose="04040605051002020D02" pitchFamily="82" charset="0"/>
              </a:rPr>
              <a:t>Agence de communication et de marketing 360° 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  Entreprise crée en 1972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  Se situe à Aix-La-Duranne </a:t>
            </a:r>
          </a:p>
          <a:p>
            <a:pPr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  En dehors de la ville, dans un pôle d’activités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1580E54-4C89-6889-0D72-957758432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277" y="4381136"/>
            <a:ext cx="2650617" cy="88353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6F163052-0135-AFCE-D899-32A8C1B75A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93" y="4017090"/>
            <a:ext cx="3425951" cy="2304558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3994EDE9-D0DB-26D8-E6E0-74277C160E03}"/>
              </a:ext>
            </a:extLst>
          </p:cNvPr>
          <p:cNvSpPr/>
          <p:nvPr/>
        </p:nvSpPr>
        <p:spPr>
          <a:xfrm>
            <a:off x="7224300" y="1579849"/>
            <a:ext cx="4437889" cy="4334256"/>
          </a:xfrm>
          <a:prstGeom prst="rect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CBDF3AEE-0A49-379F-AB8A-D07086C89B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655" y="1906266"/>
            <a:ext cx="3817178" cy="3681421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93C28D5-412F-D086-F1BB-7616057820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2255" y="1662330"/>
            <a:ext cx="487871" cy="48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9175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62C36E3C-4185-E46A-37A1-CDF5C3111BAB}"/>
              </a:ext>
            </a:extLst>
          </p:cNvPr>
          <p:cNvSpPr/>
          <p:nvPr/>
        </p:nvSpPr>
        <p:spPr>
          <a:xfrm>
            <a:off x="3546414" y="3435738"/>
            <a:ext cx="2585589" cy="3000676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C0943E3-4E9F-1474-4A36-9FB9BC319E54}"/>
              </a:ext>
            </a:extLst>
          </p:cNvPr>
          <p:cNvSpPr/>
          <p:nvPr/>
        </p:nvSpPr>
        <p:spPr>
          <a:xfrm>
            <a:off x="2453640" y="530352"/>
            <a:ext cx="7284720" cy="841249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8E52A99-CE5E-9C00-517C-687A68593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808" y="212826"/>
            <a:ext cx="10058400" cy="1371600"/>
          </a:xfrm>
        </p:spPr>
        <p:txBody>
          <a:bodyPr/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Description de l’agence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BC9F15-2E6E-E633-5B3E-A759C2538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76" y="1584426"/>
            <a:ext cx="11143488" cy="4990110"/>
          </a:xfrm>
        </p:spPr>
        <p:txBody>
          <a:bodyPr>
            <a:norm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Garamond" panose="02020404030301010803" pitchFamily="18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   Une petite entreprise qui fait parti d’un grand groupe :</a:t>
            </a:r>
          </a:p>
          <a:p>
            <a:pPr>
              <a:buClr>
                <a:schemeClr val="accent3">
                  <a:lumMod val="75000"/>
                </a:schemeClr>
              </a:buClr>
              <a:buFont typeface="Garamond" panose="02020404030301010803" pitchFamily="18" charset="0"/>
              <a:buChar char="○"/>
            </a:pPr>
            <a:endParaRPr lang="fr-FR" sz="2800" dirty="0">
              <a:latin typeface="Gabriola" panose="04040605051002020D02" pitchFamily="82" charset="0"/>
            </a:endParaRPr>
          </a:p>
          <a:p>
            <a:pPr marL="0" indent="0" algn="ctr">
              <a:buClr>
                <a:schemeClr val="accent3">
                  <a:lumMod val="75000"/>
                </a:schemeClr>
              </a:buClr>
              <a:buNone/>
            </a:pPr>
            <a:r>
              <a:rPr lang="fr-FR" sz="2800" dirty="0">
                <a:latin typeface="Gabriola" panose="04040605051002020D02" pitchFamily="82" charset="0"/>
              </a:rPr>
              <a:t>     « Le groupe Editor » fondé par Henry Condamine 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5271427B-4856-AB44-4B41-9E48DDA31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9ED4B8D-97D4-9E15-D0E3-B555B3ABC9C4}"/>
              </a:ext>
            </a:extLst>
          </p:cNvPr>
          <p:cNvSpPr txBox="1"/>
          <p:nvPr/>
        </p:nvSpPr>
        <p:spPr>
          <a:xfrm>
            <a:off x="5648240" y="4665097"/>
            <a:ext cx="640994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Clr>
                <a:schemeClr val="accent3">
                  <a:lumMod val="75000"/>
                </a:schemeClr>
              </a:buClr>
              <a:buFont typeface="Garamond" panose="02020404030301010803" pitchFamily="18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L’entreprise a un chiffre d’affaires de 2 316 502 €</a:t>
            </a:r>
          </a:p>
          <a:p>
            <a:pPr marL="914400" lvl="1" indent="-457200">
              <a:buClr>
                <a:schemeClr val="accent3">
                  <a:lumMod val="75000"/>
                </a:schemeClr>
              </a:buClr>
              <a:buFont typeface="Garamond" panose="02020404030301010803" pitchFamily="18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20 salariés </a:t>
            </a:r>
          </a:p>
          <a:p>
            <a:pPr marL="914400" lvl="1" indent="-457200">
              <a:buClr>
                <a:schemeClr val="accent3">
                  <a:lumMod val="75000"/>
                </a:schemeClr>
              </a:buClr>
              <a:buFont typeface="Garamond" panose="02020404030301010803" pitchFamily="18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3 types de mains d’œuvres différents </a:t>
            </a:r>
          </a:p>
          <a:p>
            <a:pPr marL="914400" lvl="1" indent="-457200">
              <a:buClr>
                <a:schemeClr val="accent3">
                  <a:lumMod val="75000"/>
                </a:schemeClr>
              </a:buClr>
              <a:buFont typeface="Garamond" panose="02020404030301010803" pitchFamily="18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Divisée en 8 pôles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E91360A-A0C2-AD7A-68EE-2B2867349E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243" y="4946505"/>
            <a:ext cx="2475104" cy="1237552"/>
          </a:xfrm>
          <a:prstGeom prst="rect">
            <a:avLst/>
          </a:prstGeom>
        </p:spPr>
      </p:pic>
      <p:pic>
        <p:nvPicPr>
          <p:cNvPr id="4" name="Image 3" descr="Henry Condamine PDG de Groupe Editor">
            <a:extLst>
              <a:ext uri="{FF2B5EF4-FFF2-40B4-BE49-F238E27FC236}">
                <a16:creationId xmlns:a16="http://schemas.microsoft.com/office/drawing/2014/main" id="{02590145-AF3D-BB44-17E7-D5D5A27CEF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9682" y="2147506"/>
            <a:ext cx="1439590" cy="1957295"/>
          </a:xfrm>
          <a:prstGeom prst="rect">
            <a:avLst/>
          </a:prstGeom>
        </p:spPr>
      </p:pic>
      <p:pic>
        <p:nvPicPr>
          <p:cNvPr id="2052" name="Picture 4" descr="Groupe Editor | LinkedIn">
            <a:extLst>
              <a:ext uri="{FF2B5EF4-FFF2-40B4-BE49-F238E27FC236}">
                <a16:creationId xmlns:a16="http://schemas.microsoft.com/office/drawing/2014/main" id="{A0E1FE8B-5D75-29D5-B2D5-934AE4C5D5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09" r="110" b="18588"/>
          <a:stretch>
            <a:fillRect/>
          </a:stretch>
        </p:blipFill>
        <p:spPr bwMode="auto">
          <a:xfrm>
            <a:off x="852728" y="2286818"/>
            <a:ext cx="1439590" cy="195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Connecteur : en arc 33">
            <a:extLst>
              <a:ext uri="{FF2B5EF4-FFF2-40B4-BE49-F238E27FC236}">
                <a16:creationId xmlns:a16="http://schemas.microsoft.com/office/drawing/2014/main" id="{8D6A1DC8-3FE3-586E-F282-A7080F305E4C}"/>
              </a:ext>
            </a:extLst>
          </p:cNvPr>
          <p:cNvCxnSpPr>
            <a:cxnSpLocks/>
          </p:cNvCxnSpPr>
          <p:nvPr/>
        </p:nvCxnSpPr>
        <p:spPr>
          <a:xfrm>
            <a:off x="8681590" y="3214068"/>
            <a:ext cx="1056770" cy="651299"/>
          </a:xfrm>
          <a:prstGeom prst="curvedConnector3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Image 34">
            <a:extLst>
              <a:ext uri="{FF2B5EF4-FFF2-40B4-BE49-F238E27FC236}">
                <a16:creationId xmlns:a16="http://schemas.microsoft.com/office/drawing/2014/main" id="{69521156-B2FC-C028-879E-F5018ABA81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307593" y="3188699"/>
            <a:ext cx="1056770" cy="83954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E7402AB-C5A5-AC9A-68AB-C4B548B495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6" r="5056"/>
          <a:stretch>
            <a:fillRect/>
          </a:stretch>
        </p:blipFill>
        <p:spPr>
          <a:xfrm>
            <a:off x="3643028" y="3527900"/>
            <a:ext cx="2392360" cy="281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8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9AD3B9-3B38-F294-4972-A8BAFB059CF0}"/>
              </a:ext>
            </a:extLst>
          </p:cNvPr>
          <p:cNvSpPr/>
          <p:nvPr/>
        </p:nvSpPr>
        <p:spPr>
          <a:xfrm>
            <a:off x="354210" y="3879836"/>
            <a:ext cx="2093337" cy="2639246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2B8323-CA4A-50CE-BE9C-5CCB3950DBE7}"/>
              </a:ext>
            </a:extLst>
          </p:cNvPr>
          <p:cNvSpPr/>
          <p:nvPr/>
        </p:nvSpPr>
        <p:spPr>
          <a:xfrm>
            <a:off x="9904052" y="1296521"/>
            <a:ext cx="1971920" cy="2270120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D3E206E-59F6-10FE-F3D1-7264FD28EF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200" y="517004"/>
            <a:ext cx="7321931" cy="87180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A6B2BAF8-3B2E-4746-47C1-3C83200F8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58322"/>
            <a:ext cx="10058400" cy="1183907"/>
          </a:xfrm>
        </p:spPr>
        <p:txBody>
          <a:bodyPr/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Les pôles principaux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3C4883-A56B-1BBE-B379-1424C686F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006" y="1434163"/>
            <a:ext cx="11704320" cy="5173579"/>
          </a:xfrm>
        </p:spPr>
        <p:txBody>
          <a:bodyPr>
            <a:normAutofit/>
          </a:bodyPr>
          <a:lstStyle/>
          <a:p>
            <a:pPr marL="0" indent="0">
              <a:buClr>
                <a:schemeClr val="accent3">
                  <a:lumMod val="75000"/>
                </a:schemeClr>
              </a:buClr>
              <a:buNone/>
            </a:pPr>
            <a:r>
              <a:rPr lang="fr-FR" sz="2800" b="1" dirty="0">
                <a:latin typeface="Gabriola" panose="04040605051002020D02" pitchFamily="82" charset="0"/>
              </a:rPr>
              <a:t>       Le pôle conseil :                                                                     Le pôle production :</a:t>
            </a:r>
          </a:p>
          <a:p>
            <a:pPr marL="0" indent="0">
              <a:buClr>
                <a:schemeClr val="accent3">
                  <a:lumMod val="75000"/>
                </a:schemeClr>
              </a:buClr>
              <a:buNone/>
            </a:pPr>
            <a:endParaRPr lang="fr-FR" sz="2800" b="1" dirty="0">
              <a:latin typeface="Gabriola" panose="04040605051002020D02" pitchFamily="82" charset="0"/>
            </a:endParaRP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145086F-105D-8563-64B8-2BBB96BF1673}"/>
              </a:ext>
            </a:extLst>
          </p:cNvPr>
          <p:cNvCxnSpPr>
            <a:cxnSpLocks/>
            <a:stCxn id="3" idx="0"/>
          </p:cNvCxnSpPr>
          <p:nvPr/>
        </p:nvCxnSpPr>
        <p:spPr>
          <a:xfrm>
            <a:off x="6083166" y="1434163"/>
            <a:ext cx="12834" cy="488001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070F20E6-652A-9004-F3A3-59EF2DB43AF9}"/>
              </a:ext>
            </a:extLst>
          </p:cNvPr>
          <p:cNvSpPr txBox="1"/>
          <p:nvPr/>
        </p:nvSpPr>
        <p:spPr>
          <a:xfrm>
            <a:off x="6181023" y="1993839"/>
            <a:ext cx="56692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 3 collaborateurs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   - Responsable pôle production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   - 2 Chefs de projet 360°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endParaRPr lang="fr-FR" sz="2800" dirty="0">
              <a:latin typeface="Gabriola" panose="04040605051002020D02" pitchFamily="82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349BCE9-5E02-B2EA-80B7-F6D466AF8B05}"/>
              </a:ext>
            </a:extLst>
          </p:cNvPr>
          <p:cNvSpPr txBox="1"/>
          <p:nvPr/>
        </p:nvSpPr>
        <p:spPr>
          <a:xfrm>
            <a:off x="341697" y="2059204"/>
            <a:ext cx="55533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 3 collaborateurs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   - Directeur des opérations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   - Directeur du développement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   - Directeur de clientèle 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endParaRPr lang="fr-FR" sz="2800" dirty="0">
              <a:latin typeface="Gabriola" panose="04040605051002020D02" pitchFamily="82" charset="0"/>
            </a:endParaRP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AAE0DD20-DCDB-DD85-C5C2-38527287D9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67" y="3974446"/>
            <a:ext cx="1837519" cy="245002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3DB6D873-6451-6166-99D1-434878E35A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31"/>
          <a:stretch>
            <a:fillRect/>
          </a:stretch>
        </p:blipFill>
        <p:spPr>
          <a:xfrm>
            <a:off x="10024891" y="1434162"/>
            <a:ext cx="1730241" cy="1994838"/>
          </a:xfrm>
          <a:prstGeom prst="rect">
            <a:avLst/>
          </a:prstGeom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id="{6FE18613-CC7A-3B96-E54A-FF2DCDE92CB9}"/>
              </a:ext>
            </a:extLst>
          </p:cNvPr>
          <p:cNvSpPr txBox="1"/>
          <p:nvPr/>
        </p:nvSpPr>
        <p:spPr>
          <a:xfrm>
            <a:off x="2422200" y="4288594"/>
            <a:ext cx="3968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BC29">
                  <a:lumMod val="75000"/>
                </a:srgbClr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Audit pour comprendre</a:t>
            </a:r>
          </a:p>
          <a:p>
            <a:pPr marR="0" lvl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BC29">
                  <a:lumMod val="75000"/>
                </a:srgbClr>
              </a:buClr>
              <a:buSzTx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les besoins du client</a:t>
            </a:r>
          </a:p>
          <a:p>
            <a:pPr marL="457200" marR="0" lvl="0" indent="-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BC29">
                  <a:lumMod val="75000"/>
                </a:srgbClr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Vente initiative </a:t>
            </a:r>
          </a:p>
          <a:p>
            <a:pPr marL="457200" marR="0" lvl="0" indent="-4572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BC29">
                  <a:lumMod val="75000"/>
                </a:srgbClr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Embauchent les </a:t>
            </a:r>
          </a:p>
          <a:p>
            <a:pPr marR="0" lvl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BC29">
                  <a:lumMod val="75000"/>
                </a:srgbClr>
              </a:buClr>
              <a:buSzTx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indépendants </a:t>
            </a:r>
          </a:p>
        </p:txBody>
      </p:sp>
      <p:pic>
        <p:nvPicPr>
          <p:cNvPr id="39" name="Image 38">
            <a:extLst>
              <a:ext uri="{FF2B5EF4-FFF2-40B4-BE49-F238E27FC236}">
                <a16:creationId xmlns:a16="http://schemas.microsoft.com/office/drawing/2014/main" id="{786D008A-B8AE-107C-742A-E5124ABE83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22"/>
          <a:stretch>
            <a:fillRect/>
          </a:stretch>
        </p:blipFill>
        <p:spPr>
          <a:xfrm>
            <a:off x="4013133" y="1590215"/>
            <a:ext cx="1975986" cy="2246769"/>
          </a:xfrm>
          <a:prstGeom prst="rect">
            <a:avLst/>
          </a:prstGeom>
        </p:spPr>
      </p:pic>
      <p:sp>
        <p:nvSpPr>
          <p:cNvPr id="40" name="ZoneTexte 39">
            <a:extLst>
              <a:ext uri="{FF2B5EF4-FFF2-40B4-BE49-F238E27FC236}">
                <a16:creationId xmlns:a16="http://schemas.microsoft.com/office/drawing/2014/main" id="{43B77C1D-8F8E-5079-652D-BCBF58F6DFF7}"/>
              </a:ext>
            </a:extLst>
          </p:cNvPr>
          <p:cNvSpPr txBox="1"/>
          <p:nvPr/>
        </p:nvSpPr>
        <p:spPr>
          <a:xfrm>
            <a:off x="8406605" y="3119333"/>
            <a:ext cx="344369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Clr>
                <a:srgbClr val="E7BC29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endParaRPr lang="fr-FR" sz="2800" dirty="0">
              <a:solidFill>
                <a:prstClr val="black"/>
              </a:solidFill>
              <a:latin typeface="Gabriola" panose="04040605051002020D02" pitchFamily="82" charset="0"/>
            </a:endParaRPr>
          </a:p>
          <a:p>
            <a:pPr marL="457200" lvl="0" indent="-457200">
              <a:buClr>
                <a:srgbClr val="E7BC29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lang="fr-FR" sz="2800" dirty="0">
                <a:solidFill>
                  <a:prstClr val="black"/>
                </a:solidFill>
                <a:latin typeface="Gabriola" panose="04040605051002020D02" pitchFamily="82" charset="0"/>
              </a:rPr>
              <a:t>Accompagnent les clients</a:t>
            </a:r>
          </a:p>
          <a:p>
            <a:pPr lvl="0">
              <a:buClr>
                <a:srgbClr val="E7BC29">
                  <a:lumMod val="75000"/>
                </a:srgbClr>
              </a:buClr>
              <a:defRPr/>
            </a:pPr>
            <a:r>
              <a:rPr lang="fr-FR" sz="2800" dirty="0">
                <a:solidFill>
                  <a:prstClr val="black"/>
                </a:solidFill>
                <a:latin typeface="Gabriola" panose="04040605051002020D02" pitchFamily="82" charset="0"/>
              </a:rPr>
              <a:t>dans la création de leurs projets</a:t>
            </a:r>
          </a:p>
          <a:p>
            <a:pPr marL="457200" lvl="0" indent="-457200">
              <a:buClr>
                <a:srgbClr val="E7BC29">
                  <a:lumMod val="75000"/>
                </a:srgbClr>
              </a:buClr>
              <a:buFont typeface="Courier New" panose="02070309020205020404" pitchFamily="49" charset="0"/>
              <a:buChar char="o"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Point de lancement de</a:t>
            </a:r>
            <a:r>
              <a:rPr lang="fr-FR" sz="2800" dirty="0">
                <a:solidFill>
                  <a:prstClr val="black"/>
                </a:solidFill>
                <a:latin typeface="Gabriola" panose="04040605051002020D02" pitchFamily="82" charset="0"/>
              </a:rPr>
              <a:t>s</a:t>
            </a:r>
          </a:p>
          <a:p>
            <a:pPr lvl="0">
              <a:buClr>
                <a:srgbClr val="E7BC29">
                  <a:lumMod val="75000"/>
                </a:srgbClr>
              </a:buClr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projet</a:t>
            </a:r>
            <a:r>
              <a:rPr lang="fr-FR" sz="2800" dirty="0">
                <a:solidFill>
                  <a:prstClr val="black"/>
                </a:solidFill>
                <a:latin typeface="Gabriola" panose="04040605051002020D02" pitchFamily="82" charset="0"/>
              </a:rPr>
              <a:t>s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vers les équipes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BC29">
                  <a:lumMod val="75000"/>
                </a:srgbClr>
              </a:buClr>
              <a:buSzTx/>
              <a:buFont typeface="Century Gothic" panose="020B0502020202020204" pitchFamily="34" charset="0"/>
              <a:buChar char="○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Planifient les étapes de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BC29">
                  <a:lumMod val="75000"/>
                </a:srgbClr>
              </a:buClr>
              <a:buSzTx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production des projets </a:t>
            </a:r>
          </a:p>
        </p:txBody>
      </p:sp>
      <p:pic>
        <p:nvPicPr>
          <p:cNvPr id="3074" name="Picture 2" descr="Images de Bureau 3 personnes – Téléchargement gratuit sur Freepik">
            <a:extLst>
              <a:ext uri="{FF2B5EF4-FFF2-40B4-BE49-F238E27FC236}">
                <a16:creationId xmlns:a16="http://schemas.microsoft.com/office/drawing/2014/main" id="{C7D8A096-F6A2-FF16-8363-084F3771B9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4"/>
          <a:stretch>
            <a:fillRect/>
          </a:stretch>
        </p:blipFill>
        <p:spPr bwMode="auto">
          <a:xfrm>
            <a:off x="6277373" y="3947363"/>
            <a:ext cx="2084671" cy="221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66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34E7432-F303-BBEB-E72A-ACF3E5AA60FE}"/>
              </a:ext>
            </a:extLst>
          </p:cNvPr>
          <p:cNvSpPr/>
          <p:nvPr/>
        </p:nvSpPr>
        <p:spPr>
          <a:xfrm>
            <a:off x="800459" y="3476930"/>
            <a:ext cx="2304288" cy="2926081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E499F1-C6FA-7639-FC38-058EFC4F3FF2}"/>
              </a:ext>
            </a:extLst>
          </p:cNvPr>
          <p:cNvSpPr/>
          <p:nvPr/>
        </p:nvSpPr>
        <p:spPr>
          <a:xfrm>
            <a:off x="7946136" y="3547871"/>
            <a:ext cx="2404872" cy="2926081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3C8FB99-5197-3D15-E5AD-0449E9CF8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5733" y="553668"/>
            <a:ext cx="7315834" cy="87180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21E1570-1D6B-CDCA-942F-06BC18218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96917"/>
            <a:ext cx="10058400" cy="1371600"/>
          </a:xfrm>
        </p:spPr>
        <p:txBody>
          <a:bodyPr/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Le pôle studio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75392D-5B6D-2265-0086-AAD42BEC6C56}"/>
              </a:ext>
            </a:extLst>
          </p:cNvPr>
          <p:cNvSpPr txBox="1"/>
          <p:nvPr/>
        </p:nvSpPr>
        <p:spPr>
          <a:xfrm>
            <a:off x="800459" y="1370073"/>
            <a:ext cx="26941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Gabriola" panose="04040605051002020D02" pitchFamily="82" charset="0"/>
              </a:rPr>
              <a:t>          </a:t>
            </a:r>
            <a:endParaRPr lang="fr-FR" sz="2800" dirty="0">
              <a:latin typeface="Gabriola" panose="04040605051002020D02" pitchFamily="82" charset="0"/>
            </a:endParaRPr>
          </a:p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2 collaborateurs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Directeur artistique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Web designeur   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EFCF675-0922-DA4C-59EA-F971EEB4B57F}"/>
              </a:ext>
            </a:extLst>
          </p:cNvPr>
          <p:cNvSpPr txBox="1"/>
          <p:nvPr/>
        </p:nvSpPr>
        <p:spPr>
          <a:xfrm>
            <a:off x="3601624" y="2798754"/>
            <a:ext cx="3428999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</a:pPr>
            <a:endParaRPr lang="fr-FR" dirty="0"/>
          </a:p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Créent l’image de la marque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   - Logo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   - Couleurs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   - Charte graphique </a:t>
            </a:r>
          </a:p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Maquette de site </a:t>
            </a:r>
          </a:p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Aident à choisir le nom des marques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620E39C-68E8-0CA3-E057-9DD212D53AA4}"/>
              </a:ext>
            </a:extLst>
          </p:cNvPr>
          <p:cNvSpPr txBox="1"/>
          <p:nvPr/>
        </p:nvSpPr>
        <p:spPr>
          <a:xfrm>
            <a:off x="6800851" y="1675370"/>
            <a:ext cx="51149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Formations réalisées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     - Ecole d’art + Prépa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      -Bachelor conception UI +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       Master médias et communication  </a:t>
            </a:r>
          </a:p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endParaRPr lang="fr-FR" sz="2800" dirty="0">
              <a:latin typeface="Gabriola" panose="04040605051002020D02" pitchFamily="82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C6649BA-07BA-C09F-28EC-EA2C6DEA3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42" y="3568422"/>
            <a:ext cx="2057321" cy="274309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A32ADA5-C305-1F14-6E26-AF6EC685E1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197" y="3655503"/>
            <a:ext cx="2181606" cy="2710815"/>
          </a:xfrm>
          <a:prstGeom prst="rect">
            <a:avLst/>
          </a:prstGeom>
        </p:spPr>
      </p:pic>
      <p:pic>
        <p:nvPicPr>
          <p:cNvPr id="1026" name="Picture 2" descr="Diplôme - Icônes éducation gratuites">
            <a:extLst>
              <a:ext uri="{FF2B5EF4-FFF2-40B4-BE49-F238E27FC236}">
                <a16:creationId xmlns:a16="http://schemas.microsoft.com/office/drawing/2014/main" id="{A3EFE5A1-F5A5-418B-5162-F826E9307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2218">
            <a:off x="4252872" y="1443302"/>
            <a:ext cx="1881829" cy="188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432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6917251-B93E-DF83-4123-1FAA88D8586D}"/>
              </a:ext>
            </a:extLst>
          </p:cNvPr>
          <p:cNvSpPr/>
          <p:nvPr/>
        </p:nvSpPr>
        <p:spPr>
          <a:xfrm>
            <a:off x="658368" y="3400379"/>
            <a:ext cx="2871216" cy="2881645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5E3B435-FB7B-775C-709F-9D24D87E1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900" y="570114"/>
            <a:ext cx="7344092" cy="87517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7B29219-402F-1BF8-661F-9AC092B9D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37668"/>
            <a:ext cx="10058400" cy="942975"/>
          </a:xfrm>
        </p:spPr>
        <p:txBody>
          <a:bodyPr/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Le pôle webmarketing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B48CA84-D4B1-0459-BAE2-785E40B715B5}"/>
              </a:ext>
            </a:extLst>
          </p:cNvPr>
          <p:cNvSpPr txBox="1"/>
          <p:nvPr/>
        </p:nvSpPr>
        <p:spPr>
          <a:xfrm>
            <a:off x="723900" y="1270765"/>
            <a:ext cx="3810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</a:pPr>
            <a:r>
              <a:rPr lang="fr-FR" dirty="0"/>
              <a:t> </a:t>
            </a:r>
            <a:endParaRPr lang="fr-FR" sz="2800" dirty="0">
              <a:latin typeface="Gabriola" panose="04040605051002020D02" pitchFamily="82" charset="0"/>
            </a:endParaRPr>
          </a:p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4 collaborateurs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- Directeur webmarketing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-  3 Chargés de webmarketing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C3FEFF5-8D76-30FE-A160-DFD0266D65CF}"/>
              </a:ext>
            </a:extLst>
          </p:cNvPr>
          <p:cNvSpPr txBox="1"/>
          <p:nvPr/>
        </p:nvSpPr>
        <p:spPr>
          <a:xfrm>
            <a:off x="3906233" y="3845507"/>
            <a:ext cx="424322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 Optimisent le site du client pour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qu’il soit bien classé dans les résultats de recherche</a:t>
            </a:r>
          </a:p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 Campagne pour inciter les gens à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consommer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7F6C439-A57A-2D20-F956-59E194F609FF}"/>
              </a:ext>
            </a:extLst>
          </p:cNvPr>
          <p:cNvSpPr txBox="1"/>
          <p:nvPr/>
        </p:nvSpPr>
        <p:spPr>
          <a:xfrm>
            <a:off x="8260329" y="1560613"/>
            <a:ext cx="393167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Formations réalisées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Master en management touristique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Ecole de commerce spécialisé dans le tourisme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Etude digital spécialisée                               dans le marketing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D3CCCDA-5A0B-9409-018A-E1D5D4CAF7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20" b="11038"/>
          <a:stretch>
            <a:fillRect/>
          </a:stretch>
        </p:blipFill>
        <p:spPr>
          <a:xfrm>
            <a:off x="769234" y="3501309"/>
            <a:ext cx="2649483" cy="2679783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B397C318-3F8A-F77E-8C46-37B38C2E5F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329" y="5174152"/>
            <a:ext cx="3323615" cy="1107872"/>
          </a:xfrm>
          <a:prstGeom prst="rect">
            <a:avLst/>
          </a:prstGeom>
        </p:spPr>
      </p:pic>
      <p:pic>
        <p:nvPicPr>
          <p:cNvPr id="2050" name="Picture 2" descr="Site Web Art vectoriel, icônes et graphiques à télécharger gratuitement">
            <a:extLst>
              <a:ext uri="{FF2B5EF4-FFF2-40B4-BE49-F238E27FC236}">
                <a16:creationId xmlns:a16="http://schemas.microsoft.com/office/drawing/2014/main" id="{FBD3155C-F404-5B6C-32E7-CCE170FF1F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163" y="1651547"/>
            <a:ext cx="2684201" cy="189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8109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B61B126-AF78-4729-3D45-865915433494}"/>
              </a:ext>
            </a:extLst>
          </p:cNvPr>
          <p:cNvSpPr/>
          <p:nvPr/>
        </p:nvSpPr>
        <p:spPr>
          <a:xfrm>
            <a:off x="4873752" y="1627632"/>
            <a:ext cx="2487168" cy="2975575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BCF15B-767B-8685-AD65-A5AAD2878AFB}"/>
              </a:ext>
            </a:extLst>
          </p:cNvPr>
          <p:cNvSpPr/>
          <p:nvPr/>
        </p:nvSpPr>
        <p:spPr>
          <a:xfrm>
            <a:off x="7935892" y="5294376"/>
            <a:ext cx="3254416" cy="1124712"/>
          </a:xfrm>
          <a:prstGeom prst="rect">
            <a:avLst/>
          </a:prstGeom>
          <a:solidFill>
            <a:schemeClr val="bg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EB27E45-0177-FC34-658D-546C38F94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570114"/>
            <a:ext cx="7344092" cy="87517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7CFE8F0-41D0-6EE3-5171-5295BD0B4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21899"/>
            <a:ext cx="10058400" cy="1371600"/>
          </a:xfrm>
        </p:spPr>
        <p:txBody>
          <a:bodyPr/>
          <a:lstStyle/>
          <a:p>
            <a:pPr algn="ctr"/>
            <a:r>
              <a:rPr lang="fr-FR" dirty="0">
                <a:latin typeface="Gabriola" panose="04040605051002020D02" pitchFamily="82" charset="0"/>
              </a:rPr>
              <a:t>Le pôle réseau sociaux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0797190-615C-F9D8-14B1-A7974CD5CA86}"/>
              </a:ext>
            </a:extLst>
          </p:cNvPr>
          <p:cNvSpPr txBox="1"/>
          <p:nvPr/>
        </p:nvSpPr>
        <p:spPr>
          <a:xfrm>
            <a:off x="658368" y="1693499"/>
            <a:ext cx="39410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3 collaborateurs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 - Directeur en communication et marketing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 - 2  Assistants en communication et marketing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C9B26C4-D3EE-B2B6-D9D1-9D38CB8139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"/>
          <a:stretch>
            <a:fillRect/>
          </a:stretch>
        </p:blipFill>
        <p:spPr>
          <a:xfrm>
            <a:off x="5002192" y="1738288"/>
            <a:ext cx="2230288" cy="275426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BF443873-3B4F-F0C2-332D-CEE01ABD83AF}"/>
              </a:ext>
            </a:extLst>
          </p:cNvPr>
          <p:cNvSpPr txBox="1"/>
          <p:nvPr/>
        </p:nvSpPr>
        <p:spPr>
          <a:xfrm>
            <a:off x="4474464" y="4731888"/>
            <a:ext cx="31912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 Création de contenu pour le client </a:t>
            </a:r>
          </a:p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 Campagne publicitaire</a:t>
            </a:r>
          </a:p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endParaRPr lang="fr-FR" sz="2800" dirty="0">
              <a:latin typeface="Gabriola" panose="04040605051002020D02" pitchFamily="82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28DC43C-033E-9ADE-0794-F8ECFB48CB38}"/>
              </a:ext>
            </a:extLst>
          </p:cNvPr>
          <p:cNvSpPr txBox="1"/>
          <p:nvPr/>
        </p:nvSpPr>
        <p:spPr>
          <a:xfrm>
            <a:off x="7729728" y="1693498"/>
            <a:ext cx="39410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Formations réalisées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Bachelor management/communication 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Master en communication </a:t>
            </a:r>
          </a:p>
          <a:p>
            <a:pPr marL="457200" indent="-457200">
              <a:buClr>
                <a:schemeClr val="accent3">
                  <a:lumMod val="75000"/>
                </a:schemeClr>
              </a:buClr>
              <a:buFontTx/>
              <a:buChar char="-"/>
            </a:pPr>
            <a:endParaRPr lang="fr-FR" sz="2800" dirty="0">
              <a:latin typeface="Gabriola" panose="04040605051002020D02" pitchFamily="82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9FD1429-A3B2-1D56-3930-3D8EB33702BD}"/>
              </a:ext>
            </a:extLst>
          </p:cNvPr>
          <p:cNvSpPr txBox="1"/>
          <p:nvPr/>
        </p:nvSpPr>
        <p:spPr>
          <a:xfrm>
            <a:off x="7821168" y="4140268"/>
            <a:ext cx="2230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3">
                  <a:lumMod val="75000"/>
                </a:schemeClr>
              </a:buClr>
              <a:buFont typeface="Century Gothic" panose="020B0502020202020204" pitchFamily="34" charset="0"/>
              <a:buChar char="○"/>
            </a:pPr>
            <a:r>
              <a:rPr lang="fr-FR" sz="2800" dirty="0">
                <a:latin typeface="Gabriola" panose="04040605051002020D02" pitchFamily="82" charset="0"/>
              </a:rPr>
              <a:t> Logiciel utilisé :</a:t>
            </a:r>
          </a:p>
          <a:p>
            <a:pPr>
              <a:buClr>
                <a:schemeClr val="accent3">
                  <a:lumMod val="75000"/>
                </a:schemeClr>
              </a:buClr>
            </a:pPr>
            <a:r>
              <a:rPr lang="fr-FR" sz="2800" dirty="0">
                <a:latin typeface="Gabriola" panose="04040605051002020D02" pitchFamily="82" charset="0"/>
              </a:rPr>
              <a:t>- Canva </a:t>
            </a:r>
          </a:p>
        </p:txBody>
      </p:sp>
      <p:pic>
        <p:nvPicPr>
          <p:cNvPr id="1028" name="Picture 4" descr="Canva Logo PNG Images For Free Download - Freelogopng">
            <a:extLst>
              <a:ext uri="{FF2B5EF4-FFF2-40B4-BE49-F238E27FC236}">
                <a16:creationId xmlns:a16="http://schemas.microsoft.com/office/drawing/2014/main" id="{69C7E3C6-F753-29D6-402B-E2F12E61FB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936" y="5444548"/>
            <a:ext cx="2624328" cy="84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8 trucs pour votre campagne marketing - Marketpedia">
            <a:extLst>
              <a:ext uri="{FF2B5EF4-FFF2-40B4-BE49-F238E27FC236}">
                <a16:creationId xmlns:a16="http://schemas.microsoft.com/office/drawing/2014/main" id="{BCAA2893-3BCC-1E67-3AA1-9D7B3C9A72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1" t="12517" r="13563"/>
          <a:stretch>
            <a:fillRect/>
          </a:stretch>
        </p:blipFill>
        <p:spPr bwMode="auto">
          <a:xfrm>
            <a:off x="658368" y="4398264"/>
            <a:ext cx="3085196" cy="202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98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161</TotalTime>
  <Words>738</Words>
  <Application>Microsoft Office PowerPoint</Application>
  <PresentationFormat>Grand écran</PresentationFormat>
  <Paragraphs>165</Paragraphs>
  <Slides>15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Calibri</vt:lpstr>
      <vt:lpstr>Century Gothic</vt:lpstr>
      <vt:lpstr>Courier New</vt:lpstr>
      <vt:lpstr>Gabriola</vt:lpstr>
      <vt:lpstr>Garamond</vt:lpstr>
      <vt:lpstr>Savon</vt:lpstr>
      <vt:lpstr>rapport de stage </vt:lpstr>
      <vt:lpstr>Sommaire</vt:lpstr>
      <vt:lpstr>Choix du stage </vt:lpstr>
      <vt:lpstr>Emplacement de l’entreprise</vt:lpstr>
      <vt:lpstr>Description de l’agence </vt:lpstr>
      <vt:lpstr>Les pôles principaux</vt:lpstr>
      <vt:lpstr>Le pôle studio</vt:lpstr>
      <vt:lpstr>Le pôle webmarketing </vt:lpstr>
      <vt:lpstr>Le pôle réseau sociaux </vt:lpstr>
      <vt:lpstr>Le pôle développement</vt:lpstr>
      <vt:lpstr>Les pôles administratifs </vt:lpstr>
      <vt:lpstr>Organisation de l’agence  </vt:lpstr>
      <vt:lpstr>Une journée type </vt:lpstr>
      <vt:lpstr>Bilan </vt:lpstr>
      <vt:lpstr>Remerciements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Francois BARDEL</dc:creator>
  <cp:lastModifiedBy>Francois BARDEL</cp:lastModifiedBy>
  <cp:revision>24</cp:revision>
  <dcterms:created xsi:type="dcterms:W3CDTF">2025-12-01T12:58:29Z</dcterms:created>
  <dcterms:modified xsi:type="dcterms:W3CDTF">2025-12-05T15:50:04Z</dcterms:modified>
</cp:coreProperties>
</file>